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7" r:id="rId3"/>
    <p:sldId id="257" r:id="rId4"/>
    <p:sldId id="390" r:id="rId5"/>
    <p:sldId id="391" r:id="rId6"/>
    <p:sldId id="388" r:id="rId7"/>
    <p:sldId id="389" r:id="rId8"/>
    <p:sldId id="403" r:id="rId9"/>
    <p:sldId id="260" r:id="rId10"/>
    <p:sldId id="264" r:id="rId11"/>
    <p:sldId id="265" r:id="rId12"/>
    <p:sldId id="314" r:id="rId13"/>
    <p:sldId id="317" r:id="rId14"/>
    <p:sldId id="318" r:id="rId15"/>
    <p:sldId id="315" r:id="rId16"/>
    <p:sldId id="316" r:id="rId17"/>
    <p:sldId id="319" r:id="rId18"/>
    <p:sldId id="324" r:id="rId19"/>
    <p:sldId id="320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53" r:id="rId52"/>
    <p:sldId id="355" r:id="rId53"/>
    <p:sldId id="354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74" r:id="rId62"/>
    <p:sldId id="393" r:id="rId63"/>
    <p:sldId id="394" r:id="rId64"/>
    <p:sldId id="395" r:id="rId65"/>
    <p:sldId id="398" r:id="rId66"/>
    <p:sldId id="399" r:id="rId67"/>
    <p:sldId id="396" r:id="rId68"/>
    <p:sldId id="397" r:id="rId69"/>
    <p:sldId id="400" r:id="rId70"/>
    <p:sldId id="401" r:id="rId71"/>
    <p:sldId id="392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8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8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3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7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9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1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6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5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9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0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13073-39CF-424E-B2FD-B10A4AF64B7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490E-1D3D-46E7-9A2D-2862477CE4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8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dn.jsdelivr.net/npm/swiper@9/swiper-bundle.min.j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52.79.213.198:8080/main/main.d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0031" y="1927952"/>
            <a:ext cx="11164823" cy="2677099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ko-KR" altLang="en-US" sz="8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밥멍냥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사료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밥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 + 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강아지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멍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 + 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고양이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냥</a:t>
            </a: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b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</a:br>
            <a:r>
              <a:rPr lang="en-US" altLang="ko-KR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Spring Framework 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쇼핑몰 </a:t>
            </a:r>
            <a:r>
              <a:rPr lang="ko-KR" altLang="en-US" sz="2000" dirty="0" err="1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웹개발</a:t>
            </a:r>
            <a:r>
              <a:rPr lang="ko-KR" altLang="en-US" sz="20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포트폴리오 </a:t>
            </a:r>
            <a:r>
              <a:rPr lang="en-US" altLang="ko-KR" sz="1200" dirty="0" err="1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Ver</a:t>
            </a:r>
            <a:r>
              <a:rPr lang="en-US" altLang="ko-KR" sz="1200" dirty="0">
                <a:solidFill>
                  <a:srgbClr val="3838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1.0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0032" y="716096"/>
            <a:ext cx="2018276" cy="33745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결과보고서</a:t>
            </a: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No.1 </a:t>
            </a:r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서인석 김규현 문현준 유도현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18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DB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"/>
          <a:stretch/>
        </p:blipFill>
        <p:spPr>
          <a:xfrm>
            <a:off x="490031" y="1476487"/>
            <a:ext cx="11175597" cy="40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설계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521245" y="1253335"/>
            <a:ext cx="4318390" cy="4802305"/>
            <a:chOff x="6521245" y="1253335"/>
            <a:chExt cx="4318390" cy="4802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438" b="1"/>
            <a:stretch/>
          </p:blipFill>
          <p:spPr>
            <a:xfrm>
              <a:off x="6521245" y="1253335"/>
              <a:ext cx="4318390" cy="240115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1238" t="1888"/>
            <a:stretch/>
          </p:blipFill>
          <p:spPr>
            <a:xfrm>
              <a:off x="6521245" y="3654487"/>
              <a:ext cx="4318390" cy="2401153"/>
            </a:xfrm>
            <a:prstGeom prst="rect">
              <a:avLst/>
            </a:prstGeom>
          </p:spPr>
        </p:pic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00800"/>
              </p:ext>
            </p:extLst>
          </p:nvPr>
        </p:nvGraphicFramePr>
        <p:xfrm>
          <a:off x="1006816" y="1176621"/>
          <a:ext cx="3909886" cy="4898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36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jsp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이름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main/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main.jsp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3464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화면 및 기능 제목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ex</a:t>
                      </a:r>
                      <a:r>
                        <a:rPr lang="en-US" altLang="ko-KR" sz="1200" b="1" dirty="0"/>
                        <a:t>)Main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3464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96231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화면과 기능에 대한 간략한 설명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ex)</a:t>
                      </a:r>
                      <a:r>
                        <a:rPr lang="ko-KR" altLang="en-US" sz="1200" b="1" baseline="0" dirty="0"/>
                        <a:t>홈페이지의 메인 페이지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959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화면의 주요 기능에 대한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959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각 화면의 주요 기능에 대한 설명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959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각 화면의 주요 기능에 대한 설명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22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74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187413"/>
              </p:ext>
            </p:extLst>
          </p:nvPr>
        </p:nvGraphicFramePr>
        <p:xfrm>
          <a:off x="7744968" y="1167394"/>
          <a:ext cx="3909886" cy="5010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member/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login.jsp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696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15513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input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필수입력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여부확인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로그인 여부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회원정보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session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저장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로그인 결과 안내 및 화면이동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회원가입 화면이동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카카오로 시작하기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786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2-1)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모든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 입력되지않았을 경우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알림창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2-2)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결과여부에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따라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반환</a:t>
                      </a:r>
                    </a:p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성공 시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("redirect:/main/main.do");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 true");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”);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실패 시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아이디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비밀번호를 다시 확인해주세요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.")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("/member/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loginForm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");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65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카카오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API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 JavaScript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카카오톡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팝업 출력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u="none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인증 코드 인한 개인 아이디 로그인 </a:t>
                      </a:r>
                      <a:r>
                        <a:rPr lang="en-US" altLang="ko-KR" sz="900" b="0" u="none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900" b="0" u="none" strike="sng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미구현</a:t>
                      </a:r>
                      <a:r>
                        <a:rPr lang="en-US" altLang="ko-KR" sz="900" b="0" u="none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회원가입 페이지 이동 가능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56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회원가입 화면이동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}/member/addMember.do"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58047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5" y="1165068"/>
            <a:ext cx="2895290" cy="34616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79" y="4626673"/>
            <a:ext cx="2292722" cy="6594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90FBF3-9F62-45BD-153B-40EE720AC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51"/>
          <a:stretch/>
        </p:blipFill>
        <p:spPr>
          <a:xfrm>
            <a:off x="1258007" y="5286153"/>
            <a:ext cx="2264266" cy="6203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" r="2430" b="1"/>
          <a:stretch/>
        </p:blipFill>
        <p:spPr>
          <a:xfrm>
            <a:off x="3837785" y="1165068"/>
            <a:ext cx="3044780" cy="488773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14542" y="226011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964027" y="399869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2326164" y="400631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9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4303"/>
              </p:ext>
            </p:extLst>
          </p:nvPr>
        </p:nvGraphicFramePr>
        <p:xfrm>
          <a:off x="7744968" y="1143433"/>
          <a:ext cx="3909886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member/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header.jsp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38448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로그아웃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로그인 여부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회원정보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session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삭제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top-bar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메뉴변경 및 화면이동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검색기능 구현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로그인하면 관리자 버튼 생성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334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돋보기 버튼 누르면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showHide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search div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display:none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-&gt;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display:block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Input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입력시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Ajax url: ${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}/goods/keywordSearch.do”</a:t>
                      </a: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데이터를 불러와서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검색어와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일치하는 상품 불러옴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57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로그인하지 않았다면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 후 이용해주세요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9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로그아웃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"/logout.do"</a:t>
                      </a: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로그인여부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회원정보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삭제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 false);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session.removeAttribute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");</a:t>
                      </a: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마이페이지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마이페이지로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"/myPageMain.do"</a:t>
                      </a: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top-bar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회원이름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삭제 및 화면이동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removeClass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addClass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d-none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mav.setViewName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("redirect:/main/main.do");</a:t>
                      </a: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member_id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 경우 관리자 메뉴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show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==true and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memberInfo.member_id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=='admin' }"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"/adminMemberMain.do"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58047"/>
                  </a:ext>
                </a:extLst>
              </a:tr>
              <a:tr h="216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 관리자버튼 생성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MainController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side_menu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”, “user”)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memberInfo.member_id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==‘admin’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8332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ECAD75F-9E56-7232-90AB-3DC4E971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05" y="1533411"/>
            <a:ext cx="3210373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2D183E-ACA7-2F15-E51C-3B3F901D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05" y="3356003"/>
            <a:ext cx="2267266" cy="2514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334E00-AD9B-B3E2-0682-1F16BFE40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21" y="3362913"/>
            <a:ext cx="3321796" cy="90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1464301" y="194532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1464300" y="351442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1464301" y="440950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1464301" y="535400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280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65707"/>
              </p:ext>
            </p:extLst>
          </p:nvPr>
        </p:nvGraphicFramePr>
        <p:xfrm>
          <a:off x="7744968" y="1167394"/>
          <a:ext cx="3909886" cy="4985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89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member/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memberForm.jsp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9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981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587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메인 화면 상단 메뉴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상단메뉴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관리자페이지 상단메뉴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모든상품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베스트상품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쇼핑몰소개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미구현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 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}/goods/shopMain.do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}/goods/bestMain.do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}/customer/noticeMain.do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10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최근주문내역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Q&amp;A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문의내역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회원정보수정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탈퇴기능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}/mypage/myPageMain.do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}/mypage/myQnaList.do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}/mypage/myDetailInfo.do</a:t>
                      </a:r>
                    </a:p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회원탈퇴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confirmMsg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Confirm(“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정말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탈퇴하시겟습니까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?”)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Yes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누르면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}/mypage/deleteMember.do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957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 페이지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}/admin/goods/adminGoodsMain.do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}/admin/order/adminOrderMain.do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}/admin/member/adminMemberMain.do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}/admin/customer/adminNoticeMain.do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58047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55" y="4360891"/>
            <a:ext cx="3581900" cy="609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05" y="3328315"/>
            <a:ext cx="4725059" cy="7240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202" y="2285613"/>
            <a:ext cx="3781953" cy="78115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" b="10548"/>
          <a:stretch/>
        </p:blipFill>
        <p:spPr>
          <a:xfrm>
            <a:off x="670647" y="1655282"/>
            <a:ext cx="6941773" cy="3685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863185" y="254813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1863185" y="352763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1863185" y="453778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9567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26280"/>
              </p:ext>
            </p:extLst>
          </p:nvPr>
        </p:nvGraphicFramePr>
        <p:xfrm>
          <a:off x="7744968" y="1167394"/>
          <a:ext cx="3909886" cy="470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member/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join.jsp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약관동의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696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1822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모두 동의 체크박스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모든 체크박스 클릭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약관 체크박스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하단에 내용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div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생성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취소시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이전 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약관 모두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동의시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가입 약관 모두 동의 체크하면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$(“yellowCheckbox1”).click(function()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모든 체크박스 체크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658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이용약관 체크박스 체크하면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(“input[name=checkbox]”).click(function()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하단에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약관내용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div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display-none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상태를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remove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568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취소버튼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누를 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뒤로가기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goBack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58047"/>
                  </a:ext>
                </a:extLst>
              </a:tr>
              <a:tr h="568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확인 시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checkbox_Check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 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를 이용하여 체크박스를 지정한 뒤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체크유무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에 따라서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모두 동의 후 회원가입 가능합니다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8332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1" y="1732788"/>
            <a:ext cx="7132690" cy="384612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34126" y="215594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173002" y="296810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3037129" y="513449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3928423" y="513450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136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74091"/>
              </p:ext>
            </p:extLst>
          </p:nvPr>
        </p:nvGraphicFramePr>
        <p:xfrm>
          <a:off x="7744968" y="1167394"/>
          <a:ext cx="3909886" cy="470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member/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memberForm.jsp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69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696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1822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모두 동의 체크박스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모든 체크박스 클릭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약관 체크박스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하단에 내용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div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생성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취소시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이전 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약관 모두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동의시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가입 약관 모두 동의 체크하면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$(“yellowCheckbox1”).click(function()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모든 체크박스 체크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658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이용약관 체크박스 체크하면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(“input[name=checkbox]”).click(function()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하단에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약관내용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div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display-none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상태를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remove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71781"/>
                  </a:ext>
                </a:extLst>
              </a:tr>
              <a:tr h="568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취소버튼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누를 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뒤로가기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goBack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58047"/>
                  </a:ext>
                </a:extLst>
              </a:tr>
              <a:tr h="568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확인 시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checkbox_Check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 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를 이용하여 체크박스를 지정한 뒤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체크유무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에 따라서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모두 동의 후 회원가입 가능합니다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8332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86" y="1131773"/>
            <a:ext cx="2335082" cy="47748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r="1041" b="6984"/>
          <a:stretch/>
        </p:blipFill>
        <p:spPr>
          <a:xfrm>
            <a:off x="4062929" y="3097968"/>
            <a:ext cx="3009900" cy="84241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70541" y="178157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3430252" y="423727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3430252" y="368447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2222422" y="550362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57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401668"/>
            <a:ext cx="7136886" cy="437344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26228"/>
              </p:ext>
            </p:extLst>
          </p:nvPr>
        </p:nvGraphicFramePr>
        <p:xfrm>
          <a:off x="7744968" y="1167394"/>
          <a:ext cx="3909886" cy="3031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89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searchGoods.jsp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9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검색 결과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981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587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searchGoods.jsp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각 상품 정보 뿌리기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이동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goodsDetail.do?goods_id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}"</a:t>
                      </a:r>
                    </a:p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썸네일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thumbnails.do?goods_id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}"&gt;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타이틀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item.goods_title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가격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52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58555"/>
              </p:ext>
            </p:extLst>
          </p:nvPr>
        </p:nvGraphicFramePr>
        <p:xfrm>
          <a:off x="7744968" y="1167394"/>
          <a:ext cx="3909886" cy="3649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6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main/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main.jsp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6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메인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66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36186">
                <a:tc gridSpan="2"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베스트상품 슬라이더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전체상품 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클릭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-&gt;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65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베스트상품 슬라이더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Swiper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slide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오픈라이브러리 이용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&lt;link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=“stylesheet”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href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=“https://cdn.jsdelivr.net/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npm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/swiper@9/swiper-bundle.min.css/&gt;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&lt;script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src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hlinkClick r:id="rId2"/>
                        </a:rPr>
                        <a:t>https://cdn.jsdelivr.net/npm/swiper@9/swiper-bundle.min.js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804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goodsDetail.do?goods_id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goodsMap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goodsService.goodsDetail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mapper.goods.selectGoodsDetail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255924" y="1136170"/>
            <a:ext cx="4685150" cy="4829949"/>
            <a:chOff x="1255924" y="1136170"/>
            <a:chExt cx="4685150" cy="482994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924" y="3676650"/>
              <a:ext cx="4685150" cy="228946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924" y="1136170"/>
              <a:ext cx="4685150" cy="2540480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1000019" y="404328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1779005" y="532133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749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91686"/>
              </p:ext>
            </p:extLst>
          </p:nvPr>
        </p:nvGraphicFramePr>
        <p:xfrm>
          <a:off x="7744968" y="1167394"/>
          <a:ext cx="3909886" cy="397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89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shopMain.jsp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9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전체 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981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587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SHOP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메인페이지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전체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상품리스트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SHOP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 모든 상품 리스트 출력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}/goods/shopMain.do</a:t>
                      </a:r>
                    </a:p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goodsVO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상품 목록 전체 출력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"/shopMain.do“</a:t>
                      </a:r>
                    </a:p>
                    <a:p>
                      <a:pPr algn="l" latinLnBrk="1"/>
                      <a:r>
                        <a:rPr lang="en-US" altLang="ko-KR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mapper.goods.allGoodsList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endParaRPr lang="en-US" altLang="ko-KR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각의 상품 클릭 시 해당품목 상세 페이지 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“/goods/goodsDetail.do”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02"/>
          <a:stretch/>
        </p:blipFill>
        <p:spPr>
          <a:xfrm>
            <a:off x="558781" y="1280160"/>
            <a:ext cx="6597784" cy="461772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013563" y="115590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872978" y="302539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2979469" y="1389858"/>
            <a:ext cx="324092" cy="265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1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90031" y="451692"/>
            <a:ext cx="5943820" cy="60185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밥 멍 냥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90031" y="2101506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0031" y="3126075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0031" y="4161660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90031" y="5164194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2"/>
          <p:cNvSpPr txBox="1">
            <a:spLocks/>
          </p:cNvSpPr>
          <p:nvPr/>
        </p:nvSpPr>
        <p:spPr>
          <a:xfrm>
            <a:off x="490032" y="1293803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00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90032" y="2307353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90032" y="3331921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490032" y="4334454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490032" y="5370041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1779005" y="1293803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개요</a:t>
            </a: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1779005" y="2307353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 일정</a:t>
            </a: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1779005" y="3331921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 환경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1779005" y="4334454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DB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설계</a:t>
            </a: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1779005" y="5370041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</a:t>
            </a:r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기능 설계</a:t>
            </a:r>
          </a:p>
        </p:txBody>
      </p:sp>
      <p:sp useBgFill="1">
        <p:nvSpPr>
          <p:cNvPr id="25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60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33029"/>
              </p:ext>
            </p:extLst>
          </p:nvPr>
        </p:nvGraphicFramePr>
        <p:xfrm>
          <a:off x="7744968" y="1167394"/>
          <a:ext cx="3909886" cy="397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89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bestMain.jsp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9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Best</a:t>
                      </a:r>
                      <a:r>
                        <a:rPr lang="ko-KR" altLang="en-US" sz="900" dirty="0"/>
                        <a:t> 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981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587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BEST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메인페이지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BEST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상품리스트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best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best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리스트 출력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}/goods/bestMain.do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모든 상품 리스트 상위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품목 출력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goodsMap.put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("best",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goodsList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133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SHOP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Detail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연동 동일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02"/>
          <a:stretch/>
        </p:blipFill>
        <p:spPr>
          <a:xfrm>
            <a:off x="558781" y="1280160"/>
            <a:ext cx="6597784" cy="461772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872978" y="302539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3302930" y="115590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3275635" y="1389858"/>
            <a:ext cx="324092" cy="265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6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19914"/>
              </p:ext>
            </p:extLst>
          </p:nvPr>
        </p:nvGraphicFramePr>
        <p:xfrm>
          <a:off x="7744968" y="1167395"/>
          <a:ext cx="3909886" cy="4746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24198">
                <a:tc>
                  <a:txBody>
                    <a:bodyPr/>
                    <a:lstStyle/>
                    <a:p>
                      <a:pPr latinLnBrk="1"/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goodsDetail.jsp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241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9216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이미지 뷰어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상품정보 뿌리기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장바구니 담기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바로구매하기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85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썸네일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표시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thumbnails.do?goods_id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}"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1658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상품정보 뿌리기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"/goodsDetail.do"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 String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goodsService.goodsDetail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goods_sort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goods.goods_title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goods.goods_sales_price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  <a:tr h="10954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Bootstrap list tab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을 이용해 구현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이미지 표시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download.do?goods_id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image.fileName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}”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상품상세 이미지 리스트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문으로 돌림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download.do?goods_id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image.fileName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}"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5761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4"/>
            <a:ext cx="7172641" cy="442794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588977" y="156444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362078" y="261774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745025" y="540689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69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68481"/>
              </p:ext>
            </p:extLst>
          </p:nvPr>
        </p:nvGraphicFramePr>
        <p:xfrm>
          <a:off x="7744968" y="1167394"/>
          <a:ext cx="3909886" cy="4239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6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goodsDetail.jsp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6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66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3618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  <a:sym typeface="맑은 고딕"/>
                        </a:rPr>
                        <a:t>상품소개</a:t>
                      </a:r>
                      <a:endParaRPr lang="en-US" altLang="ko-KR" sz="10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  <a:sym typeface="맑은 고딕"/>
                        </a:rPr>
                        <a:t>리뷰</a:t>
                      </a:r>
                      <a:endParaRPr lang="en-US" altLang="ko-KR" sz="10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  <a:sym typeface="맑은 고딕"/>
                        </a:rPr>
                        <a:t>상품문의</a:t>
                      </a:r>
                      <a:endParaRPr lang="en-US" altLang="ko-KR" sz="10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65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rgbClr val="383838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0" dirty="0">
                        <a:solidFill>
                          <a:srgbClr val="383838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상품소개란에 올려놓은 사진 불러오기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rgbClr val="171717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download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.do?goods_id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image.fileName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}"</a:t>
                      </a:r>
                      <a:endParaRPr lang="ko-KR" altLang="en-US" sz="9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8046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>
                          <a:solidFill>
                            <a:srgbClr val="383838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0" dirty="0">
                        <a:solidFill>
                          <a:srgbClr val="383838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리뷰 불러오기</a:t>
                      </a:r>
                      <a:endParaRPr lang="en-US" altLang="ko-KR" sz="9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c:out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 value=“${</a:t>
                      </a:r>
                      <a:r>
                        <a:rPr lang="en-US" altLang="ko-KR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reviewCount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}” /&gt; 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리뷰 개수 불러오기</a:t>
                      </a:r>
                      <a:endParaRPr lang="en-US" altLang="ko-KR" sz="900" b="0" baseline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c:out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 value=“${</a:t>
                      </a:r>
                      <a:r>
                        <a:rPr lang="en-US" altLang="ko-KR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averageReviewStar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}” /&gt; 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리뷰 평점 불러오기</a:t>
                      </a:r>
                      <a:endParaRPr lang="en-US" altLang="ko-KR" sz="9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c:forEach</a:t>
                      </a:r>
                      <a:r>
                        <a:rPr lang="en-US" altLang="ko-KR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 &gt;</a:t>
                      </a:r>
                      <a:r>
                        <a:rPr lang="ko-KR" altLang="en-US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를 사용하여 모든 리뷰 불러오기</a:t>
                      </a:r>
                      <a:endParaRPr lang="en-US" altLang="ko-KR" sz="9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  <a:tr h="1230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>
                          <a:solidFill>
                            <a:srgbClr val="383838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0" dirty="0">
                        <a:solidFill>
                          <a:srgbClr val="383838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상품문의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 작성하기 버튼 </a:t>
                      </a:r>
                      <a:r>
                        <a:rPr lang="ko-KR" altLang="en-US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form action=“/customer/qnaWrite.do”   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주소로 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submit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&lt;input type=“hidden” name=“</a:t>
                      </a:r>
                      <a:r>
                        <a:rPr lang="en-US" altLang="ko-KR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” value=“${</a:t>
                      </a:r>
                      <a:r>
                        <a:rPr lang="en-US" altLang="ko-KR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}”&gt;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을 이용하여 </a:t>
                      </a:r>
                      <a:r>
                        <a:rPr lang="en-US" altLang="ko-KR" sz="900" b="0" baseline="0" dirty="0" err="1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ko-KR" altLang="en-US" sz="900" b="0" baseline="0" dirty="0">
                          <a:solidFill>
                            <a:srgbClr val="646464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  <a:cs typeface="Pretendard" panose="02000503000000020004" pitchFamily="50" charset="-127"/>
                        </a:rPr>
                        <a:t>값 전달</a:t>
                      </a:r>
                      <a:endParaRPr lang="en-US" altLang="ko-KR" sz="900" b="0" dirty="0">
                        <a:solidFill>
                          <a:srgbClr val="646464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5761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98" y="5266753"/>
            <a:ext cx="5624032" cy="6266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98" y="1131924"/>
            <a:ext cx="4516882" cy="19851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98" y="3143718"/>
            <a:ext cx="4621685" cy="212303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36993" y="110525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1255924" y="311705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1779005" y="524008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074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70131"/>
              </p:ext>
            </p:extLst>
          </p:nvPr>
        </p:nvGraphicFramePr>
        <p:xfrm>
          <a:off x="7744968" y="1167394"/>
          <a:ext cx="3909886" cy="413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56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goodsDetail.jsp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69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569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59608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구매하기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장바구니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상품문의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2723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바로 구매하기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＂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order_each_goods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(＇${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goods.goods_title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goods.goods_sales_price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}＇,＇${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goods.goods_filename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}＇);＂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var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formObj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document.createElement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("form");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formObj.action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}/order/orderEachGoods.do";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"/orderEachGoods.do"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타일즈설정으로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/order/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orderEachGoods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”, “/order/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orderAllCartGoods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/WEB-INF/views/order/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orderGoodsForm.jsp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레이아웃을 사용함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24763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9" y="1167394"/>
            <a:ext cx="6479660" cy="32922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78" y="4061025"/>
            <a:ext cx="2805776" cy="186424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332547" y="366457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4074288" y="3965192"/>
            <a:ext cx="740780" cy="375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96020"/>
              </p:ext>
            </p:extLst>
          </p:nvPr>
        </p:nvGraphicFramePr>
        <p:xfrm>
          <a:off x="7744968" y="1167392"/>
          <a:ext cx="3909886" cy="489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64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goodsDetail.jsp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64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6425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2228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구매하기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장바구니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상품문의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29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수량선택후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장바구니 담기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수량기본값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수량제한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5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장바구니담기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javascript:add_cart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('${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}')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}/cart/addGoodsInCart.do“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"/cart/addGoodsInCart.do"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ResponseBody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String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 상품 중복 여부 확인후 안내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mapper.cart.selectCountInCart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else if(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data.trim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()=='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already_existed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')	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이미 카트에 등록된 상품입니다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.”);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mapper.cart.insertGoodsInCart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if(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data.trim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()=='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add_success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')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장바구니에 추가되었습니다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.");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4228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 보기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장바구니 페이지 이동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}/cart/myCartList.do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5761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9" y="1167394"/>
            <a:ext cx="6479660" cy="32922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78" y="4061025"/>
            <a:ext cx="2805776" cy="186424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005401" y="366457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4747142" y="3965192"/>
            <a:ext cx="740780" cy="375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598720" y="458966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8842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609729"/>
              </p:ext>
            </p:extLst>
          </p:nvPr>
        </p:nvGraphicFramePr>
        <p:xfrm>
          <a:off x="7744968" y="1167393"/>
          <a:ext cx="3909886" cy="482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50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cart/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cartList.jsp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50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5032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30809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장바구니 리스트 뿌리기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수량변경하기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26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 리스트 뿌리기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"/cart/myCartList.do"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저장된상품이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없는경우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null,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있는 경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우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cartmap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을 반환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mapper.cart.selectCartList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mapper.cart.selectGoodsList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  <a:tr h="15934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수량변경하기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원하는 수량을 넣고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변경버튼을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누르면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javascript:modify_cart_qty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},${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item.goods_sales_price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},${cnt.count-1});"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modify_cart_qty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goods_id,bookPrice,index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$.ajax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}/cart/modifyCartQty.do"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mapper.cart.updateCartGoodsQty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success : function(data,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textStatus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{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수량을 변경했습니다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!!")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updateCartGoodsQty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(index,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	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updateCartGoodsQty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합계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상품금액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할인 금액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최종 결제금액 변경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57618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255924" y="1167393"/>
            <a:ext cx="5808483" cy="4946835"/>
            <a:chOff x="650754" y="1225565"/>
            <a:chExt cx="5713163" cy="481188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2306"/>
            <a:stretch/>
          </p:blipFill>
          <p:spPr>
            <a:xfrm>
              <a:off x="650754" y="1225565"/>
              <a:ext cx="5658879" cy="24648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t="1573"/>
            <a:stretch/>
          </p:blipFill>
          <p:spPr>
            <a:xfrm>
              <a:off x="677879" y="3615277"/>
              <a:ext cx="5686038" cy="2422173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1982887" y="155798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5073327" y="155798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05037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5209"/>
              </p:ext>
            </p:extLst>
          </p:nvPr>
        </p:nvGraphicFramePr>
        <p:xfrm>
          <a:off x="7744968" y="1167393"/>
          <a:ext cx="3909886" cy="3005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50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cart/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cartList.jsp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50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5032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30809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체크박스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체크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해제시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금액 변경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26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체크박스 체크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해제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calcGoodsPrice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(this)”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If 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obj.checked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==true) {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 상태일 때 해당 상품 정가 판매가에 맞춰서 합계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상품금액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할인 금액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최종 결제금액 더해주기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 else {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 해제일 때 해당 상품 정가 판매가에 맞춰서 합계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상품금액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총 할인 금액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최종 결제금액 빼주기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306"/>
          <a:stretch/>
        </p:blipFill>
        <p:spPr>
          <a:xfrm>
            <a:off x="1255924" y="1167393"/>
            <a:ext cx="5753293" cy="253395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00019" y="189783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1281802" y="2242867"/>
            <a:ext cx="230027" cy="23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24" y="3683157"/>
            <a:ext cx="5753293" cy="250597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281802" y="4758631"/>
            <a:ext cx="230027" cy="23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81802" y="2966740"/>
            <a:ext cx="5727415" cy="23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81802" y="5500698"/>
            <a:ext cx="5727415" cy="23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83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7518"/>
              </p:ext>
            </p:extLst>
          </p:nvPr>
        </p:nvGraphicFramePr>
        <p:xfrm>
          <a:off x="7744968" y="1167393"/>
          <a:ext cx="3909886" cy="401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cart/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cartList.jsp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개별 장바구니 상품 주문하기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57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개별주문하기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상품상세에서 바로 주문하기와 같음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개별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장바구니 상품 주문하기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javascript:fn_order_each_goods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}’, 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goods_title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}’, 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goods_sales_price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}’, 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goods_filename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}’);”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formObj.action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=“${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}/order/orderEachGoods.do”;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“/order/orderEachGoods.do”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@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ModelAttribute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”)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_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orderVO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session.setAttribute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myOrderList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”,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myOrderList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session.setAttribute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”,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memberInfo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타일즈설정으로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“order/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ordereachGoods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”, “order/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orderAllCartGoods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”        /WEB-INF/views/order/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orderGoodsForm.jsp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레이아웃을 사용함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69800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43433"/>
            <a:ext cx="7068570" cy="309091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588977" y="159591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756198" y="1622991"/>
            <a:ext cx="633262" cy="20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08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91661"/>
              </p:ext>
            </p:extLst>
          </p:nvPr>
        </p:nvGraphicFramePr>
        <p:xfrm>
          <a:off x="7744968" y="1167393"/>
          <a:ext cx="3909886" cy="464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cart/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cartList.jsp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개별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장바구니 상품 삭제하기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선택 상품 주문하기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34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개별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장바구니 상품 삭제하기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"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javascript:delete_cart_goods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('${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cart_id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}');"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formObj.action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="${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}/cart/removeCartGoods.do";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"/cart/removeCartGoods.do"	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@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RequestParam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("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cart_id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")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cart_id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	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cartService.removeCartGoods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()	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cartDAO.deleteCartGoods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()	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mapper.cart.deleteCartGoods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24699"/>
                  </a:ext>
                </a:extLst>
              </a:tr>
              <a:tr h="292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결제하기 버튼 누르면 주문하기 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fn_order_all_cart_goods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objForm.action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}/order/orderAllCartGoods.do”;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“/order/orderAllCartGoods.do”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 String[]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goodsVO.getGoods_id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new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orderVO.setGoods_id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77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43433"/>
            <a:ext cx="7068570" cy="309091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88977" y="181476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6756198" y="1841849"/>
            <a:ext cx="633262" cy="20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47679" y="384772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40651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49955"/>
              </p:ext>
            </p:extLst>
          </p:nvPr>
        </p:nvGraphicFramePr>
        <p:xfrm>
          <a:off x="7744968" y="1167393"/>
          <a:ext cx="3909886" cy="470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2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order/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orderGoodsForm.jsp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2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주문하기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237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0593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주문상품 리스트 뿌리기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기본배송지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출력 및 수정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우편번호검색 기능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2525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/order/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orderEachGoods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/order/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orderAllCartGoods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모두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/WEB-INF/views/order/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orderGoodsForm.jsp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레이아웃을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를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문으로 돌려 출력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해당 리스트는 선택해 들어오거나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카트에서 선택해 진입할 수 있음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"/order/orderEachGoods.do"	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	 	</a:t>
                      </a: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로그아웃 상태인 경우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 화면으로 이동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if(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==null ||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==false){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orderInfo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", _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”);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("action", "/order/orderEachGoods.do");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return new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("redirect:/member/login.do");}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	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"/order/orderAllCartGoods.do"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")  String[]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cart_goods_qty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24699"/>
                  </a:ext>
                </a:extLst>
              </a:tr>
              <a:tr h="3554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기본배송지는 회원의 정보로 채워지고 회원은 기본배송지를 수정할 수 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7763"/>
                  </a:ext>
                </a:extLst>
              </a:tr>
              <a:tr h="4847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우편번호검색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다음 주소 검색 이용해 구현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"http://dmaps.daum.net/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map_js_init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/postcode.v2.js"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3866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4" y="1143433"/>
            <a:ext cx="6755064" cy="504100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90031" y="114343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490030" y="3287940"/>
            <a:ext cx="255905" cy="2741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1488397" y="4831079"/>
            <a:ext cx="255905" cy="2741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704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90031" y="451692"/>
            <a:ext cx="5943820" cy="60185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밥 멍 냥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90031" y="2101506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0031" y="3126075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0031" y="4161660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90031" y="5164194"/>
            <a:ext cx="111648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2"/>
          <p:cNvSpPr txBox="1">
            <a:spLocks/>
          </p:cNvSpPr>
          <p:nvPr/>
        </p:nvSpPr>
        <p:spPr>
          <a:xfrm>
            <a:off x="490032" y="1293803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90032" y="2307353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90032" y="3331921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490032" y="4334454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490032" y="5370041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1779005" y="1293803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  <a:endParaRPr lang="en-US" altLang="ko-KR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1779005" y="2307353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1779005" y="3331921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1779005" y="4334454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1779005" y="5370041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 useBgFill="1">
        <p:nvSpPr>
          <p:cNvPr id="25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33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69313"/>
              </p:ext>
            </p:extLst>
          </p:nvPr>
        </p:nvGraphicFramePr>
        <p:xfrm>
          <a:off x="7744968" y="1167393"/>
          <a:ext cx="3909886" cy="430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7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order/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orderGoodsForm.jsp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7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주문하기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795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4806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주문금액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계산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결제하기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901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문을 실행하여 총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주문금액을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final_total_order_price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final_total_order_price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item.goods_sales_price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*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item.order_goods_qty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24699"/>
                  </a:ext>
                </a:extLst>
              </a:tr>
              <a:tr h="19512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결제하기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"/order/payToOrderGoods.do“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ordertable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db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추가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장바구니에서 삭제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mapper.order.insertNewOrder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mapper.order.deleteGoodsFromCart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미구현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결제정보에서 선택에 따라서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결제서비스 연동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신용카드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fn_pay_card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카카오페이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네이버페이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네이버포인트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fn_show_order_detail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카카오페이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}/payment/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kakao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/order.do”</a:t>
                      </a: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네이버페이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}/payment/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naver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/order.do”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네이버포인트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}/payment/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naver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/order.do”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7763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180145" y="1136154"/>
            <a:ext cx="5677855" cy="5046366"/>
            <a:chOff x="314295" y="698273"/>
            <a:chExt cx="6772827" cy="601955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95" y="4458403"/>
              <a:ext cx="2840218" cy="21424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263" y="698273"/>
              <a:ext cx="5880823" cy="376013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8970" y="4468775"/>
              <a:ext cx="1848839" cy="223873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848" y="4458403"/>
              <a:ext cx="1962274" cy="2259425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605495" y="326001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3456215" y="403366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776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6076"/>
              </p:ext>
            </p:extLst>
          </p:nvPr>
        </p:nvGraphicFramePr>
        <p:xfrm>
          <a:off x="7744968" y="1167391"/>
          <a:ext cx="3909886" cy="499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7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noticeMain.jsp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7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7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2727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커뮤니티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게시판기능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)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0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NOTICE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"/noticeMain.do“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(required =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</a:t>
                      </a:r>
                      <a:r>
                        <a:rPr lang="en-US" altLang="ko-KR" sz="9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mapper.customer.NoticeList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8060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버튼식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 =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/customer/noticeMain.do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페이지</a:t>
                      </a:r>
                      <a:endParaRPr lang="en-US" altLang="ko-KR" sz="90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 =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/customer/faqMain.do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FAQ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페이지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Q&amp;A =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/customer/qnaMain.do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Q&amp;A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페이지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 =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/customer/reviewMain.do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 페이지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12327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개씩 테이블 화면 출력 요청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page",required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 page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 확인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Mapper.customer.NoticeList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누르면 공지사항 상세페이지 이동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noticeDetail.do?notice_id</a:t>
                      </a: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68299"/>
                  </a:ext>
                </a:extLst>
              </a:tr>
              <a:tr h="3142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페이징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구현 동일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20547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1167391"/>
            <a:ext cx="6816543" cy="499837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203040" y="103943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928142" y="212049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617073" y="306503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678782" y="460856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95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62688"/>
              </p:ext>
            </p:extLst>
          </p:nvPr>
        </p:nvGraphicFramePr>
        <p:xfrm>
          <a:off x="7744968" y="1167391"/>
          <a:ext cx="3909886" cy="3350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7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noticeDetail.jsp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7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7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2727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Detail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0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Detail</a:t>
                      </a:r>
                      <a:r>
                        <a:rPr lang="ko-KR" altLang="en-US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불러오기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notice_date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값을 불러와 출력</a:t>
                      </a:r>
                      <a:endParaRPr lang="en-US" altLang="ko-KR" sz="900" b="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“/customer/noticeDetail.do”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b="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String </a:t>
                      </a:r>
                      <a:r>
                        <a:rPr lang="en-US" altLang="ko-KR" sz="900" b="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endParaRPr lang="en-US" altLang="ko-KR" sz="900" b="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mapper.customer.selectNoticeDetail</a:t>
                      </a:r>
                      <a:endParaRPr lang="en-US" altLang="ko-KR" sz="900" b="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8060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버튼</a:t>
                      </a:r>
                      <a:endParaRPr lang="en-US" altLang="ko-KR" sz="900" b="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a.href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=“noticeMain.do”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222872"/>
            <a:ext cx="7203561" cy="393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90031" y="238151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477999" y="460568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93738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194199"/>
              </p:ext>
            </p:extLst>
          </p:nvPr>
        </p:nvGraphicFramePr>
        <p:xfrm>
          <a:off x="7744968" y="1167392"/>
          <a:ext cx="3909886" cy="497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7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faqMain.jsp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74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74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94194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FAQ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화면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키워드 검색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CONTENT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스크립트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58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1-1) FAQ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화면이동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"/faqMain.do“</a:t>
                      </a:r>
                    </a:p>
                    <a:p>
                      <a:pPr algn="l" latinLnBrk="1"/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 </a:t>
                      </a:r>
                      <a:r>
                        <a:rPr lang="ko-KR" altLang="en-US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구현과 동일</a:t>
                      </a:r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버튼식</a:t>
                      </a:r>
                      <a:r>
                        <a:rPr lang="ko-KR" altLang="en-US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화면이동 </a:t>
                      </a:r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화면과 동일</a:t>
                      </a:r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758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개씩 테이블 화면 출력 요청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page",required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 page</a:t>
                      </a:r>
                    </a:p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FaqVO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 확인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Mapper.customer.FaqList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36299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통한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Content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슬라이드식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표현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slideUp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slideDown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0999"/>
                  </a:ext>
                </a:extLst>
              </a:tr>
              <a:tr h="2722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페이지의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페이징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구현 동일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12869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키워드 검색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“/customer/faqMain.do”</a:t>
                      </a:r>
                    </a:p>
                    <a:p>
                      <a:pPr algn="l" latinLnBrk="1"/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keyword",required</a:t>
                      </a:r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8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 keyword</a:t>
                      </a:r>
                    </a:p>
                    <a:p>
                      <a:pPr algn="l" latinLnBrk="1"/>
                      <a:r>
                        <a:rPr lang="en-US" altLang="ko-KR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mapper.customer.FaqKeywordSearch</a:t>
                      </a:r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후 </a:t>
                      </a:r>
                      <a:r>
                        <a:rPr lang="ko-KR" altLang="en-US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8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c:when</a:t>
                      </a:r>
                      <a:r>
                        <a:rPr lang="en-US" altLang="ko-KR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test=“${empty keyword}&gt; </a:t>
                      </a:r>
                      <a:r>
                        <a:rPr lang="ko-KR" altLang="en-US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ko-KR" altLang="en-US" sz="8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8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8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c:otherwise</a:t>
                      </a:r>
                      <a:r>
                        <a:rPr lang="en-US" altLang="ko-KR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</a:t>
                      </a:r>
                      <a:r>
                        <a:rPr lang="ko-KR" altLang="en-US" sz="8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검색내용</a:t>
                      </a:r>
                      <a:r>
                        <a:rPr lang="ko-KR" altLang="en-US" sz="8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8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1"/>
            <a:ext cx="7175229" cy="448780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725857" y="157706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745025" y="266186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3351900" y="312398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967105" y="481559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2916259" y="526989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7079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428491"/>
              </p:ext>
            </p:extLst>
          </p:nvPr>
        </p:nvGraphicFramePr>
        <p:xfrm>
          <a:off x="7744968" y="1167391"/>
          <a:ext cx="3909886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qnaMain.jsp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화면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작성하기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이동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1-1) QNA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"/qnaMain.do“</a:t>
                      </a: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 </a:t>
                      </a:r>
                      <a:r>
                        <a:rPr lang="ko-KR" altLang="en-US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구현과 동일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버튼식</a:t>
                      </a:r>
                      <a:r>
                        <a:rPr lang="ko-KR" altLang="en-US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화면이동 </a:t>
                      </a: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화면과 동일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개씩 테이블 화면 출력 요청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page",required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 page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 확인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Mapper.customer.QnaList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목록 클릭 시 화면 이동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“/customer/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qnaDetail.do?qna_id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}”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Mapper.customer.selectQnaDetail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099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2"/>
            <a:ext cx="7158606" cy="35857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52" y="4899718"/>
            <a:ext cx="4186592" cy="126057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171371" y="149493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313913" y="271612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569818" y="301151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27244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043059"/>
              </p:ext>
            </p:extLst>
          </p:nvPr>
        </p:nvGraphicFramePr>
        <p:xfrm>
          <a:off x="7744968" y="1167391"/>
          <a:ext cx="3909886" cy="358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qnaMain.jsp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화면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작성하기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이동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페이징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구현 동일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작성하기 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c:when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test =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 true and not empty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}&gt;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location.href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=‘qnaWrite.do’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안되어잇다면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알림 후 로그인창으로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c:otherwise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redirectToLoginForm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redirectToLoginForm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{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alert(“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로그인 후 이용해주세요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.”);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"&lt;%=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request.getContextPath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 %&gt;";</a:t>
                      </a: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+ "/member/loginForm.do";</a:t>
                      </a:r>
                    </a:p>
                    <a:p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window.location.href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2"/>
            <a:ext cx="7158606" cy="35857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52" y="4899718"/>
            <a:ext cx="4186592" cy="126057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13913" y="248505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574747" y="489601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35299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91930"/>
              </p:ext>
            </p:extLst>
          </p:nvPr>
        </p:nvGraphicFramePr>
        <p:xfrm>
          <a:off x="7744968" y="1167391"/>
          <a:ext cx="3909886" cy="4206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6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6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634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61754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Detail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작성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19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Q&amp;A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내용을 가져옴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b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QnaVO</a:t>
                      </a:r>
                      <a:r>
                        <a:rPr lang="en-US" altLang="ko-KR" sz="9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9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b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qna_title</a:t>
                      </a:r>
                      <a:r>
                        <a:rPr lang="en-US" altLang="ko-KR" sz="9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qna_date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qna_content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값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받아옴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10871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이미지 출력 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"${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qnathumbnails.do?qna_id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qna.qna_id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}&amp;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qna.fileName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}“</a:t>
                      </a:r>
                    </a:p>
                    <a:p>
                      <a:pPr algn="l" latinLnBrk="1"/>
                      <a:endParaRPr lang="en-US" altLang="ko-KR" sz="900" b="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</a:t>
                      </a:r>
                      <a:r>
                        <a:rPr lang="ko-KR" altLang="en-US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이미지 상세 </a:t>
                      </a:r>
                      <a:r>
                        <a:rPr lang="ko-KR" altLang="en-US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열기</a:t>
                      </a:r>
                      <a:endParaRPr lang="en-US" altLang="ko-KR" sz="900" b="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onClick</a:t>
                      </a:r>
                      <a:r>
                        <a:rPr lang="en-US" altLang="ko-KR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altLang="ko-KR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openImagePopup</a:t>
                      </a:r>
                      <a:r>
                        <a:rPr lang="en-US" altLang="ko-KR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(‘${</a:t>
                      </a:r>
                      <a:r>
                        <a:rPr lang="en-US" altLang="ko-KR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altLang="ko-KR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qnaOriginalthumbnails.do?qna_id</a:t>
                      </a:r>
                      <a:r>
                        <a:rPr lang="en-US" altLang="ko-KR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b="0" i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b="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}&amp;filename=${filename});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12289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페이지에서 답변 등록 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화면에 답변 내용 출력</a:t>
                      </a:r>
                      <a:endParaRPr lang="en-US" altLang="ko-KR" sz="900" b="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qna_comment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qna_comment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mapper.admin.customer.modifyQna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3-2)</a:t>
                      </a:r>
                      <a:r>
                        <a:rPr lang="en-US" altLang="ko-KR" sz="900" b="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클릭 시 화면이동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“/qnaMain.do”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"/>
          <a:stretch/>
        </p:blipFill>
        <p:spPr>
          <a:xfrm>
            <a:off x="490031" y="1161262"/>
            <a:ext cx="7152973" cy="497673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72978" y="253396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870839" y="434365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870838" y="537425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5952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41988"/>
              </p:ext>
            </p:extLst>
          </p:nvPr>
        </p:nvGraphicFramePr>
        <p:xfrm>
          <a:off x="7744968" y="1167392"/>
          <a:ext cx="3909886" cy="482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50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qnaWrite.jsp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0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5055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8530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작성하기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취소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등록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이미지 첨부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01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Action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통해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값을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POST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처리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type=“file”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보내기 위해서 </a:t>
                      </a:r>
                      <a:r>
                        <a:rPr lang="en-US" altLang="ko-KR" sz="90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enctype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&lt;form action="addQna.do" method="POST" 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enctype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="multipart/form-data"&gt;</a:t>
                      </a:r>
                      <a:endParaRPr lang="en-US" altLang="ko-KR" sz="900" i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11525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파일 첨부 기능</a:t>
                      </a:r>
                      <a:endParaRPr lang="en-US" altLang="ko-KR" sz="90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File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srcFile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 File</a:t>
                      </a:r>
                    </a:p>
                    <a:p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(CURR_QNA_IMAGE_REPO_PATH+"\\"+"temp"+"\\“</a:t>
                      </a:r>
                    </a:p>
                    <a:p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900" b="1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imageFileName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File 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destDir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 File(CURR_QNA_IMAGE_REPO_PATH+"\\"+</a:t>
                      </a:r>
                      <a:r>
                        <a:rPr lang="en-US" altLang="ko-KR" sz="900" b="1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ko-KR" altLang="en-US" sz="90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디렉토리 생성</a:t>
                      </a:r>
                      <a:r>
                        <a:rPr lang="en-US" altLang="ko-KR" sz="90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 생성</a:t>
                      </a:r>
                      <a:endParaRPr lang="en-US" altLang="ko-KR" sz="90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3900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취소 클릭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90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qnaMain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화면이동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9468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4-1)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작성 완료 시 </a:t>
                      </a:r>
                      <a:r>
                        <a:rPr lang="ko-KR" altLang="en-US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알림창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출현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완료 후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“/qnaMain.do”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이동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location.href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='"+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multipartRequest.getContextPath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()+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"/customer/qnaMain.do';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83815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0"/>
          <a:stretch/>
        </p:blipFill>
        <p:spPr>
          <a:xfrm>
            <a:off x="490031" y="1167391"/>
            <a:ext cx="5578944" cy="39182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3825187"/>
            <a:ext cx="3340005" cy="2085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/>
          <p:cNvSpPr/>
          <p:nvPr/>
        </p:nvSpPr>
        <p:spPr>
          <a:xfrm>
            <a:off x="2174848" y="287061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2174847" y="383842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446194" y="449394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4208109" y="351591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6161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37909"/>
              </p:ext>
            </p:extLst>
          </p:nvPr>
        </p:nvGraphicFramePr>
        <p:xfrm>
          <a:off x="7744968" y="1167394"/>
          <a:ext cx="3909886" cy="463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924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reviewMain.jsp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924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Review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9241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986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REVIEW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REVIEW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테이블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별점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654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1-1) REVIEW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"/reviewMain.do“</a:t>
                      </a: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 </a:t>
                      </a:r>
                      <a:r>
                        <a:rPr lang="ko-KR" altLang="en-US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구현과 동일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버튼식</a:t>
                      </a:r>
                      <a:r>
                        <a:rPr lang="ko-KR" altLang="en-US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화면이동 </a:t>
                      </a: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화면과 동일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8851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2-1)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 출력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페이지 당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씩 출력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page",required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false) String page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Mapper.customer.ReviewList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5266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별점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 추가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review_star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컬럼 값을 가져와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“/reviewMain.do”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5559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페이징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구현 동일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8381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" r="1198" b="-1"/>
          <a:stretch/>
        </p:blipFill>
        <p:spPr>
          <a:xfrm>
            <a:off x="490031" y="1163203"/>
            <a:ext cx="7063293" cy="493436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496834" y="196228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886551" y="291950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5685835" y="279155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3037162" y="576481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3932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094"/>
              </p:ext>
            </p:extLst>
          </p:nvPr>
        </p:nvGraphicFramePr>
        <p:xfrm>
          <a:off x="7744968" y="1167394"/>
          <a:ext cx="3909886" cy="448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reviewDetail.jsp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커뮤니티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Review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455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961344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REVIEW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작성 내역 출력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이미지 팝업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관리자 리뷰 답글 내역 출력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3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작성 리뷰 내역 출력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“customer/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reviewDetail.do?review_id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=8”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mapper.customer.selectReviewDetail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9782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이미지 출력 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reviewthumbnails.do?review_id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list.review_id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}&amp;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list.fileName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}”</a:t>
                      </a:r>
                    </a:p>
                    <a:p>
                      <a:pPr algn="l" latinLnBrk="1"/>
                      <a:endParaRPr lang="en-US" altLang="ko-KR" sz="90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2-2)</a:t>
                      </a:r>
                      <a:r>
                        <a:rPr lang="en-US" altLang="ko-KR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클릭 시 </a:t>
                      </a:r>
                      <a:r>
                        <a:rPr lang="ko-KR" altLang="en-US" sz="900" i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출현</a:t>
                      </a:r>
                      <a:r>
                        <a:rPr lang="en-US" altLang="ko-KR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 JavaScript )</a:t>
                      </a:r>
                    </a:p>
                    <a:p>
                      <a:pPr algn="l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altLang="ko-KR" sz="9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openImagePopup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imageUrl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900" i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9782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페이지에서 답변 등록 시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화면에 답변 내용 출력</a:t>
                      </a:r>
                      <a:endParaRPr lang="en-US" altLang="ko-KR" sz="90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review_comment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review_comment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mapper.admin.customer.modifyReview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/>
          <a:stretch/>
        </p:blipFill>
        <p:spPr>
          <a:xfrm>
            <a:off x="490032" y="1182217"/>
            <a:ext cx="7101214" cy="49682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06" y="3444801"/>
            <a:ext cx="2291873" cy="2559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/>
          <p:cNvSpPr/>
          <p:nvPr/>
        </p:nvSpPr>
        <p:spPr>
          <a:xfrm>
            <a:off x="872978" y="234975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2084180" y="199286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1039582" y="292633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2755806" y="347307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724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5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00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6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개요</a:t>
            </a:r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about </a:t>
            </a: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밥멍냥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72"/>
          <a:stretch/>
        </p:blipFill>
        <p:spPr>
          <a:xfrm>
            <a:off x="490031" y="1958215"/>
            <a:ext cx="4618174" cy="2562849"/>
          </a:xfrm>
          <a:prstGeom prst="rect">
            <a:avLst/>
          </a:prstGeom>
        </p:spPr>
      </p:pic>
      <p:sp>
        <p:nvSpPr>
          <p:cNvPr id="47" name="부제목 2"/>
          <p:cNvSpPr txBox="1">
            <a:spLocks/>
          </p:cNvSpPr>
          <p:nvPr/>
        </p:nvSpPr>
        <p:spPr>
          <a:xfrm>
            <a:off x="1005211" y="1254789"/>
            <a:ext cx="3587814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기존 </a:t>
            </a:r>
            <a:r>
              <a:rPr lang="ko-KR" altLang="en-US" sz="40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로얄캐닌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36" b="1"/>
          <a:stretch/>
        </p:blipFill>
        <p:spPr>
          <a:xfrm>
            <a:off x="6450354" y="1958215"/>
            <a:ext cx="5212503" cy="2562849"/>
          </a:xfrm>
          <a:prstGeom prst="rect">
            <a:avLst/>
          </a:prstGeom>
        </p:spPr>
      </p:pic>
      <p:sp>
        <p:nvSpPr>
          <p:cNvPr id="48" name="부제목 2"/>
          <p:cNvSpPr txBox="1">
            <a:spLocks/>
          </p:cNvSpPr>
          <p:nvPr/>
        </p:nvSpPr>
        <p:spPr>
          <a:xfrm>
            <a:off x="490031" y="4762154"/>
            <a:ext cx="4618174" cy="1382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홈페이지에서 직접 구매 불가능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제품에 대한 정보만 제공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부제목 2"/>
          <p:cNvSpPr txBox="1">
            <a:spLocks/>
          </p:cNvSpPr>
          <p:nvPr/>
        </p:nvSpPr>
        <p:spPr>
          <a:xfrm>
            <a:off x="7254695" y="1243185"/>
            <a:ext cx="3587814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밥멍냥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1" name="부제목 2"/>
          <p:cNvSpPr txBox="1">
            <a:spLocks/>
          </p:cNvSpPr>
          <p:nvPr/>
        </p:nvSpPr>
        <p:spPr>
          <a:xfrm>
            <a:off x="6450354" y="4762154"/>
            <a:ext cx="4618174" cy="1382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홈페이지에서 직접 구매 가능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직접 구매한 회원들의 리뷰 내용과 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l"/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별점으로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사료에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 기호성 평가 가능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810887" y="1254789"/>
            <a:ext cx="0" cy="477314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화살표 7"/>
          <p:cNvSpPr/>
          <p:nvPr/>
        </p:nvSpPr>
        <p:spPr>
          <a:xfrm>
            <a:off x="5351104" y="3288762"/>
            <a:ext cx="919566" cy="71021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48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89255"/>
              </p:ext>
            </p:extLst>
          </p:nvPr>
        </p:nvGraphicFramePr>
        <p:xfrm>
          <a:off x="7744968" y="1167393"/>
          <a:ext cx="3909886" cy="414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myPageMain.jsp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마이페이지</a:t>
                      </a: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 홈 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주문목록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1919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화면이동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주문상품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주문번호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주문취소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리뷰쓰기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07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/myPageMain.do"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/myQnaList.do"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/myDetailInfo.do“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confirmMsg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“${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/deleteMember.do”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24699"/>
                  </a:ext>
                </a:extLst>
              </a:tr>
              <a:tr h="770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주문상품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해당 상품 상세페이지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}/goods/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goodsDetail.do?goods_id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=${goods.id}”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주문번호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해당 주문 상세페이지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myOrderDetail.do?order_id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}”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7763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3"/>
            <a:ext cx="7197804" cy="36633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91" y="4910229"/>
            <a:ext cx="3024484" cy="84277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651052" y="124714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362078" y="274318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8900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95928"/>
              </p:ext>
            </p:extLst>
          </p:nvPr>
        </p:nvGraphicFramePr>
        <p:xfrm>
          <a:off x="7744968" y="1167393"/>
          <a:ext cx="3909886" cy="411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myPageMain.jsp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마이페이지</a:t>
                      </a: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 홈 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주문목록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19193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마이페이지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화면이동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주문상품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주문번호 상세페이지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주문취소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리뷰쓰기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70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rgbClr val="383838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주문취소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fn_cancel_order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}’)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confirm(“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주문을 취소하시겠습니까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?”);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formObj.action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/concelMyOrder.do”;</a:t>
                      </a:r>
                    </a:p>
                    <a:p>
                      <a:pPr algn="l"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주문상태가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배송준비중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일 때만 주문취소 가능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c:when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test=“${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delivery_state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delivery_prepared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}&gt;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c:otherwise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input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disabled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5603"/>
                  </a:ext>
                </a:extLst>
              </a:tr>
              <a:tr h="770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rgbClr val="383838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리뷰쓰기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}/customer/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reviewWrite.do?goods_id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배송완료된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주문내역만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리뷰쓰기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가능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c:when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test=“${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delivery_state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finished_delivering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c:otherwise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=“Alert()”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9275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3"/>
            <a:ext cx="7197804" cy="36633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91" y="4910229"/>
            <a:ext cx="3024484" cy="84277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73814" y="299909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412837" y="451439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996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920"/>
              </p:ext>
            </p:extLst>
          </p:nvPr>
        </p:nvGraphicFramePr>
        <p:xfrm>
          <a:off x="7744968" y="1167393"/>
          <a:ext cx="3909886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reviewWrite.jsp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리뷰쓰기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40488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 이미지 불러오기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별점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체크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사진 첨부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리뷰 내용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취소하기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등록하기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205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이미지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불러오기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thumbnails.do?goods_id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}&amp;filename=${filename}”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5603"/>
                  </a:ext>
                </a:extLst>
              </a:tr>
              <a:tr h="2055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별부분에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마우스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hover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연한 노란색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진한 노란색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score(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this.form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 개수에 맞춰서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선택하세요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문구가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‘n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점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으로 바뀜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9275"/>
                  </a:ext>
                </a:extLst>
              </a:tr>
              <a:tr h="2055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사진 첨부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input type = “file”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첨부시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onChange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loadFile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(this)</a:t>
                      </a:r>
                    </a:p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함수안에서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이미지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width, height,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objectFit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설정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87487"/>
                  </a:ext>
                </a:extLst>
              </a:tr>
              <a:tr h="4297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리뷰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내용 적고 등록하기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자이상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적지 않으면 해당 알림이 뜸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If(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reviewContent.trim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().length &lt; 10 ) {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alert(“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리뷰를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자 이상 작성해주세요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.”);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  return false;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return true;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취소하기 버튼 누르면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뒤로가기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history.back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등록하기 버튼 누르면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submit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form action=“/customer/addReview.do”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24" y="1167393"/>
            <a:ext cx="3791003" cy="49529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62" y="3105753"/>
            <a:ext cx="3390045" cy="96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1779005" y="586137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1395146" y="516191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1395147" y="333248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2211757" y="230819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872978" y="196025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50457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53549"/>
              </p:ext>
            </p:extLst>
          </p:nvPr>
        </p:nvGraphicFramePr>
        <p:xfrm>
          <a:off x="7744968" y="1167393"/>
          <a:ext cx="3909886" cy="494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50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myQnaList.jsp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0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나의 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Q&amp;A </a:t>
                      </a: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문의</a:t>
                      </a:r>
                      <a:r>
                        <a:rPr lang="ko-KR" altLang="en-US" sz="900" b="0" baseline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내역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5072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8531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QNA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문의내역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QNA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작성하기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401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작성하기 버튼을 누르면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작성 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location.href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=‘myQnaWrite.do’”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5603"/>
                  </a:ext>
                </a:extLst>
              </a:tr>
              <a:tr h="20559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내가 쓴 문의 내역 전체 조회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/myQnaList.do”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(value=“page”, required=false) String page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Map&lt;String, List&gt;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qnaMap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myPageService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String.valueOf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String.valueOf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startRowNum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),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String.valueOf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endRowNum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List&lt;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QnaVO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qnaMap.get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mav.addObject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”,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qnaList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해당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상세페이지로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onClick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location.href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=‘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myQnaDetail.do?qna_id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9275"/>
                  </a:ext>
                </a:extLst>
              </a:tr>
              <a:tr h="1002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문의 내역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개씩 출력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Integer.parseInt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 page );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10;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startRowNum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– 1) *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+1;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endRowNum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*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page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버튼 누르면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controller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page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값 전달 및 조회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87487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6" y="1162469"/>
            <a:ext cx="7033656" cy="2382987"/>
          </a:xfrm>
          <a:prstGeom prst="rect">
            <a:avLst/>
          </a:prstGeom>
          <a:ln>
            <a:noFill/>
          </a:ln>
        </p:spPr>
      </p:pic>
      <p:sp>
        <p:nvSpPr>
          <p:cNvPr id="12" name="타원 11"/>
          <p:cNvSpPr/>
          <p:nvPr/>
        </p:nvSpPr>
        <p:spPr>
          <a:xfrm>
            <a:off x="3831743" y="321688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490031" y="244803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58331" y="190563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7688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9467"/>
              </p:ext>
            </p:extLst>
          </p:nvPr>
        </p:nvGraphicFramePr>
        <p:xfrm>
          <a:off x="7744968" y="1167391"/>
          <a:ext cx="3909886" cy="249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71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myQnaDetail.jsp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71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나의 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Q&amp;A </a:t>
                      </a: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문의</a:t>
                      </a:r>
                      <a:r>
                        <a:rPr lang="ko-KR" altLang="en-US" sz="900" b="0" baseline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내역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7152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48090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QNA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상세페이지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602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상세페이지에서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답변여부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확인 가능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/myQnaDetail.do”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 String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qna_id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myPageService.selectQnaDetail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qna_id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434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목록 버튼 누르면 내가 쓴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Q&amp;A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문의내역으로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a.href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=“myQnaList.do”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43433"/>
            <a:ext cx="7189230" cy="3161148"/>
          </a:xfrm>
          <a:prstGeom prst="rect">
            <a:avLst/>
          </a:prstGeom>
          <a:ln>
            <a:noFill/>
          </a:ln>
        </p:spPr>
      </p:pic>
      <p:sp>
        <p:nvSpPr>
          <p:cNvPr id="12" name="타원 11"/>
          <p:cNvSpPr/>
          <p:nvPr/>
        </p:nvSpPr>
        <p:spPr>
          <a:xfrm>
            <a:off x="234126" y="398818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6588977" y="150305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91788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98046"/>
              </p:ext>
            </p:extLst>
          </p:nvPr>
        </p:nvGraphicFramePr>
        <p:xfrm>
          <a:off x="7744968" y="1167389"/>
          <a:ext cx="3909886" cy="4945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29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myDetailInfo.jsp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296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내 상세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296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99532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우편번호검색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수정하기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탈퇴하기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SMS, E-MAIL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체크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8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회원정보 클릭 시 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/myDetailInfo.do"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918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탈퇴하기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회원삭제와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같은기능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/deleteMyInfo.do"	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adminMemberService.modifyMemberInfo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adminMemberDAO.modifyMemberInfo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mapper.admin.member.modifyMemberInfo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10145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각 영역 수정 부분 클릭 후 수정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수정 사항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memberMap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에 담아 저장 후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 이동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myPageService.modifyMyInfo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memberMap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Session.removeAttribute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(＂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memberInfo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＂);</a:t>
                      </a:r>
                    </a:p>
                    <a:p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Session.setAttribute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(＂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memberInfo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＂,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12886"/>
                  </a:ext>
                </a:extLst>
              </a:tr>
              <a:tr h="331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체크 박스 활용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SMS, e-mail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수신 체크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19027"/>
                  </a:ext>
                </a:extLst>
              </a:tr>
              <a:tr h="3675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우편번호 수정 값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default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값인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“post”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로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DB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전달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&lt;form name=</a:t>
                      </a:r>
                      <a:r>
                        <a:rPr lang="en-US" altLang="ko-KR" sz="900" i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90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frm_mod_member</a:t>
                      </a:r>
                      <a:r>
                        <a:rPr lang="en-US" altLang="ko-KR" sz="900" i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"&gt;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8625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0" y="1167392"/>
            <a:ext cx="7197975" cy="37065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161339" y="93226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4624424" y="93226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6338071" y="223033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1970773" y="326166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1970772" y="402726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50723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45108"/>
              </p:ext>
            </p:extLst>
          </p:nvPr>
        </p:nvGraphicFramePr>
        <p:xfrm>
          <a:off x="7744968" y="1167389"/>
          <a:ext cx="3909886" cy="4994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19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admin/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adminGoodsMain.jsp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19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상품관리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190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935681">
                <a:tc gridSpan="2"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상품관리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키워드 검색 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하단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44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상품뿌리기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"/admin/goods/goodsList.do"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Map&lt;String, String&gt;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dateMap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mapper.admin.goods.selectNewGoodsList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8637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상품등록 페이지 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“admin/goods/addNewGoodsForm.do”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8637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키워드 검색 조회 시 키워드 관련 모든 상품 조회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전체 조회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 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개씩 출력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검색 조회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 씩 출력 예정이나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미구현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12886"/>
                  </a:ext>
                </a:extLst>
              </a:tr>
              <a:tr h="4819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해당 상품 클릭 시 화면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“admin/goods/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modifyGoodsForm.do?goods_id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19027"/>
                  </a:ext>
                </a:extLst>
              </a:tr>
              <a:tr h="3504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페이지당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 씩 출력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개 이상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다음페이지로 이동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86254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7"/>
          <a:stretch/>
        </p:blipFill>
        <p:spPr>
          <a:xfrm>
            <a:off x="490031" y="1143433"/>
            <a:ext cx="6997697" cy="477391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00074" y="127159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3796154" y="560094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811414" y="336599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5317278" y="267831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811414" y="266763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6725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54140"/>
              </p:ext>
            </p:extLst>
          </p:nvPr>
        </p:nvGraphicFramePr>
        <p:xfrm>
          <a:off x="7744968" y="1167389"/>
          <a:ext cx="3909886" cy="497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15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admin/goods/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addNewGoodsForm.jsp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15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상품</a:t>
                      </a:r>
                      <a:r>
                        <a:rPr lang="ko-KR" altLang="en-US" sz="900" b="0" baseline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 등록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1552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99414">
                <a:tc gridSpan="2"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상품소개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상품이미지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62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1-1)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등록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“admin/goods/addNewGoodsForm.do"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Map&lt;String, String&gt;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dateMap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ModelAndView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1-2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상품정보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상품소개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이미지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1250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Input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각 각의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name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지정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Enumeration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enu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multipartRequest.getParameterNames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newGoosMap.put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adminGoodsService.addNewGoods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newGoodsMap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mapper.admin.goods.insertNewGoods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mapper.admin.goods.insertGoodsImageFile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8302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등록 완료 후 화면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“/admin/goods/adminGoodsMain.do”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등록 실패 시 상품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등록창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다시 불러오기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“/admin/goods/addNewGoodsForm.do”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12886"/>
                  </a:ext>
                </a:extLst>
              </a:tr>
              <a:tr h="3188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등록 하기 완료 후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알림창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출현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19027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75" y="5879698"/>
            <a:ext cx="678321" cy="2381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>
          <a:xfrm>
            <a:off x="490031" y="1143433"/>
            <a:ext cx="6721652" cy="471061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348891" y="317854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3647897" y="583547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628701" y="292354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1523099" y="210116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" b="5824"/>
          <a:stretch/>
        </p:blipFill>
        <p:spPr>
          <a:xfrm>
            <a:off x="4717834" y="3178547"/>
            <a:ext cx="2493850" cy="694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659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07829"/>
              </p:ext>
            </p:extLst>
          </p:nvPr>
        </p:nvGraphicFramePr>
        <p:xfrm>
          <a:off x="7744968" y="1167390"/>
          <a:ext cx="3909886" cy="4624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78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admin/goods/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modifyGoodsForm.jsp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78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상품수정</a:t>
                      </a:r>
                      <a:endParaRPr lang="ko-KR" altLang="en-US" sz="900" b="0" dirty="0">
                        <a:solidFill>
                          <a:srgbClr val="383838"/>
                        </a:solidFill>
                        <a:latin typeface="맑은 고딕" panose="020B0503020000020004" pitchFamily="50" charset="-127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7857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45217">
                <a:tc gridSpan="2"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상품정보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상품소개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상품이미지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785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상품정보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소개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이미지 수정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fn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_modify_goods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(‘${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}’, attribute);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attribute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이름에 따라서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value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값 적용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Ajax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: 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}/admin/goods/modifyGoodsInfo.do”</a:t>
                      </a:r>
                    </a:p>
                    <a:p>
                      <a:pPr algn="l"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“admin/goods/modifyGoodsInfo.do”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 String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(“attribute”) String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(“value”) String value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String,String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goodsMap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new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HashMap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String,String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&gt;();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goodsMap.put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goodsMap.put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(attribute,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value);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adminGoodsService.modifyGoodsInfo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goodsMap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907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수정 완료 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알림창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/>
          <a:stretch/>
        </p:blipFill>
        <p:spPr>
          <a:xfrm>
            <a:off x="490031" y="1216050"/>
            <a:ext cx="7050538" cy="492825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005262" y="447720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324473" y="235706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84" b="4513"/>
          <a:stretch/>
        </p:blipFill>
        <p:spPr>
          <a:xfrm>
            <a:off x="4298199" y="4477207"/>
            <a:ext cx="3077386" cy="862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1540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65767"/>
              </p:ext>
            </p:extLst>
          </p:nvPr>
        </p:nvGraphicFramePr>
        <p:xfrm>
          <a:off x="7744968" y="1167391"/>
          <a:ext cx="3909886" cy="493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15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admin/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adminorderMain.jsp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  <a:ea typeface="경기천년바탕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15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주문</a:t>
                      </a:r>
                      <a:r>
                        <a:rPr lang="en-US" altLang="ko-KR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맑은 고딕" panose="020B0503020000020004" pitchFamily="50" charset="-127"/>
                          <a:ea typeface="+mn-ea"/>
                          <a:cs typeface="Pretendard" panose="02000503000000020004" pitchFamily="50" charset="-127"/>
                        </a:rPr>
                        <a:t>배송관리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155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3155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주문목록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주문 상세정보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배송상태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수정하기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513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1-1)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주문관리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페이지 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}/admin/adminOrderMain.do”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1-2) DB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주문목록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끌어오기	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"/admins/order/orderList.do”	 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Map&lt;String, String&gt;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dateMap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mapper.admin.order.selectNewOrderList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125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 상세정보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해당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주문건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주문 상세페이지로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pageContext.request.contextPath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}/admin/order/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orderDetail.do?order_id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</a:p>
                    <a:p>
                      <a:pPr algn="l" latinLnBrk="1"/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“/admin/orderDetail.do”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(“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”)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order_id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mapper.admin.order.selectOrderDetail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mapper.admin.order.selectOrderer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7688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배송상태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수정하기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"/admins/order/modifyDeliveryState.do"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Map&lt;String, String&gt;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deliveryMap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mapper.admin.order.updateDeliveryState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6829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 r="861"/>
          <a:stretch/>
        </p:blipFill>
        <p:spPr>
          <a:xfrm>
            <a:off x="490031" y="1167390"/>
            <a:ext cx="7088652" cy="481097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616443" y="107071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895069" y="350644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5361854" y="351591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1312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5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00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6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개요</a:t>
            </a:r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 기능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90030" y="2760694"/>
            <a:ext cx="1116482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079742" y="1222902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823607" y="1222902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부제목 2"/>
          <p:cNvSpPr txBox="1">
            <a:spLocks/>
          </p:cNvSpPr>
          <p:nvPr/>
        </p:nvSpPr>
        <p:spPr>
          <a:xfrm>
            <a:off x="1130491" y="1402059"/>
            <a:ext cx="2399788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회원 가입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0" name="부제목 2"/>
          <p:cNvSpPr txBox="1">
            <a:spLocks/>
          </p:cNvSpPr>
          <p:nvPr/>
        </p:nvSpPr>
        <p:spPr>
          <a:xfrm>
            <a:off x="4282506" y="1402058"/>
            <a:ext cx="3381610" cy="1187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로그인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로그아웃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8080669" y="1402058"/>
            <a:ext cx="3486801" cy="1187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검색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조회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게시판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7" name="부제목 2"/>
          <p:cNvSpPr txBox="1">
            <a:spLocks/>
          </p:cNvSpPr>
          <p:nvPr/>
        </p:nvSpPr>
        <p:spPr>
          <a:xfrm>
            <a:off x="8528782" y="4883872"/>
            <a:ext cx="2760190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서버 배포</a:t>
            </a: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33972" y="4883872"/>
            <a:ext cx="3025432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반응형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Android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4751780" y="4883872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RPA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0" name="부제목 2"/>
          <p:cNvSpPr txBox="1">
            <a:spLocks/>
          </p:cNvSpPr>
          <p:nvPr/>
        </p:nvSpPr>
        <p:spPr>
          <a:xfrm>
            <a:off x="795704" y="2024404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약관동의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부제목 2"/>
          <p:cNvSpPr txBox="1">
            <a:spLocks/>
          </p:cNvSpPr>
          <p:nvPr/>
        </p:nvSpPr>
        <p:spPr>
          <a:xfrm>
            <a:off x="795704" y="5445948"/>
            <a:ext cx="2901968" cy="698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Windows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Windows 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</a:t>
            </a:r>
            <a:r>
              <a:rPr lang="ko-KR" altLang="en-US" sz="18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테블릿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비교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2" name="부제목 2"/>
          <p:cNvSpPr txBox="1">
            <a:spLocks/>
          </p:cNvSpPr>
          <p:nvPr/>
        </p:nvSpPr>
        <p:spPr>
          <a:xfrm>
            <a:off x="4539568" y="2024404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일반회원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4334548" y="5441544"/>
            <a:ext cx="3144612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Q&amp;A 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 처리</a:t>
            </a:r>
          </a:p>
        </p:txBody>
      </p:sp>
      <p:sp>
        <p:nvSpPr>
          <p:cNvPr id="54" name="부제목 2"/>
          <p:cNvSpPr txBox="1">
            <a:spLocks/>
          </p:cNvSpPr>
          <p:nvPr/>
        </p:nvSpPr>
        <p:spPr>
          <a:xfrm>
            <a:off x="8080670" y="5441543"/>
            <a:ext cx="3486801" cy="702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http://52.79.213.198:8080/main/main.do</a:t>
            </a:r>
            <a:endParaRPr lang="en-US" altLang="ko-KR" sz="18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sz="18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90030" y="4540417"/>
            <a:ext cx="1116482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79741" y="2994912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23606" y="2994912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부제목 2"/>
          <p:cNvSpPr txBox="1">
            <a:spLocks/>
          </p:cNvSpPr>
          <p:nvPr/>
        </p:nvSpPr>
        <p:spPr>
          <a:xfrm>
            <a:off x="8080669" y="3104148"/>
            <a:ext cx="3486801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마이페이지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관리자페이지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9" name="부제목 2"/>
          <p:cNvSpPr txBox="1">
            <a:spLocks/>
          </p:cNvSpPr>
          <p:nvPr/>
        </p:nvSpPr>
        <p:spPr>
          <a:xfrm>
            <a:off x="1130490" y="3104148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장바구니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0" name="부제목 2"/>
          <p:cNvSpPr txBox="1">
            <a:spLocks/>
          </p:cNvSpPr>
          <p:nvPr/>
        </p:nvSpPr>
        <p:spPr>
          <a:xfrm>
            <a:off x="4751780" y="3104148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결제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1" name="부제목 2"/>
          <p:cNvSpPr txBox="1">
            <a:spLocks/>
          </p:cNvSpPr>
          <p:nvPr/>
        </p:nvSpPr>
        <p:spPr>
          <a:xfrm>
            <a:off x="795704" y="3666225"/>
            <a:ext cx="2901968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추가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수정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삭제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조회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2" name="부제목 2"/>
          <p:cNvSpPr txBox="1">
            <a:spLocks/>
          </p:cNvSpPr>
          <p:nvPr/>
        </p:nvSpPr>
        <p:spPr>
          <a:xfrm>
            <a:off x="4334548" y="3661820"/>
            <a:ext cx="3144612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카드결제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카카오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3" name="부제목 2"/>
          <p:cNvSpPr txBox="1">
            <a:spLocks/>
          </p:cNvSpPr>
          <p:nvPr/>
        </p:nvSpPr>
        <p:spPr>
          <a:xfrm>
            <a:off x="8080670" y="3661820"/>
            <a:ext cx="3486801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/Q&amp;A/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게시판 등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4" name="부제목 2"/>
          <p:cNvSpPr txBox="1">
            <a:spLocks/>
          </p:cNvSpPr>
          <p:nvPr/>
        </p:nvSpPr>
        <p:spPr>
          <a:xfrm>
            <a:off x="8080670" y="2024403"/>
            <a:ext cx="3486800" cy="66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검색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조회</a:t>
            </a:r>
            <a:endParaRPr lang="en-US" altLang="ko-KR" sz="18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게시판 작성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수정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삭제</a:t>
            </a: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조회</a:t>
            </a:r>
            <a:endParaRPr lang="en-US" altLang="ko-KR" sz="18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4079741" y="4679333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823606" y="4679333"/>
            <a:ext cx="0" cy="137786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80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78979"/>
              </p:ext>
            </p:extLst>
          </p:nvPr>
        </p:nvGraphicFramePr>
        <p:xfrm>
          <a:off x="7744968" y="1167391"/>
          <a:ext cx="3909886" cy="475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36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adminMemberMain.jsp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36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383838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3674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3650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회원리스트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출력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회원 상세정보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탈퇴여부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테이블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130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 화면이동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"/admin/member/adminMemberMain.do“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Map&lt;String, String&gt;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dateMap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mapper.admin.adminMemberMain.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listMember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24677"/>
                  </a:ext>
                </a:extLst>
              </a:tr>
              <a:tr h="9337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회원정보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회원 상세정보 페이지로 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“/admin/member/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memberDetail.do?member_id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member_id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3007"/>
                  </a:ext>
                </a:extLst>
              </a:tr>
              <a:tr h="5741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탈퇴여부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보여주기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c:when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test=“${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del_yn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== ‘N’}”&gt;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활동중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&lt;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c:otherwise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탈퇴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68299"/>
                  </a:ext>
                </a:extLst>
              </a:tr>
              <a:tr h="5741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상품 목록 페이지의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페이징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구현 동일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2054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222872"/>
            <a:ext cx="7235734" cy="395795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185786" y="108795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34126" y="385518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7233786" y="338796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968247" y="486442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0990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72240"/>
              </p:ext>
            </p:extLst>
          </p:nvPr>
        </p:nvGraphicFramePr>
        <p:xfrm>
          <a:off x="7744968" y="1167394"/>
          <a:ext cx="3909886" cy="475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52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adminNoticeMain.jsp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2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525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3854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글삭제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검색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상세페이지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58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글등록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onClick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location.href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=‘adminNoticeWrite.do”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10857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체크버튼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체크 후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글삭제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onClick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=“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document.getElementById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(‘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admindelete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’).submit();</a:t>
                      </a:r>
                    </a:p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“/admin/customer/deleteNotice.do”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RequestParam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(“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notice_id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”) List&lt;String&gt; 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notice_id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mapper.admin.customer.deleteNotice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1010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Keyword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후 검색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“/admin/customer/adminNoticeMain.do”</a:t>
                      </a:r>
                    </a:p>
                    <a:p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RequestParam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(value=“page”, required=false) String page,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@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RequestParam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(value=“keyword”, required=false) String keyword</a:t>
                      </a:r>
                    </a:p>
                    <a:p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mapper.admin.customer.NoticeKeywordSearch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4"/>
            <a:ext cx="7199915" cy="384946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23487" y="234681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1412848" y="234681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5816538" y="260271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43129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62930"/>
              </p:ext>
            </p:extLst>
          </p:nvPr>
        </p:nvGraphicFramePr>
        <p:xfrm>
          <a:off x="7744968" y="1167394"/>
          <a:ext cx="3909886" cy="479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62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adminNoticeMain.jsp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62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621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0782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글삭제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검색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상세페이지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142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페이지 당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씩 출력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page",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required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=false) String page</a:t>
                      </a: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NoticeVO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mapper.admin.customer.NoticeList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글을 누르면 상세페이지로 이동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adminNoticeDetail.do?notice_id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mapper.admin.customer.selectNoticeDetail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8285"/>
                  </a:ext>
                </a:extLst>
              </a:tr>
              <a:tr h="142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Integer.parseInt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 page );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5;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startRowNum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– 1) *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+1;</a:t>
                      </a:r>
                    </a:p>
                    <a:p>
                      <a:pPr algn="l" latinLnBrk="1"/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endRowNum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= (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num_page_no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*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num_page_size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);</a:t>
                      </a:r>
                    </a:p>
                    <a:p>
                      <a:pPr algn="l"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page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버튼 누르면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controller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page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값 전달 및 조회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후 </a:t>
                      </a:r>
                      <a:r>
                        <a:rPr lang="ko-KR" altLang="en-US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c:when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test=“${empty keyword}&gt;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c:otherwise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검색내용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페이지이동</a:t>
                      </a:r>
                      <a:endParaRPr lang="en-US" altLang="ko-KR" sz="90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6673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4"/>
            <a:ext cx="7199915" cy="384946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07056" y="326001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929132" y="476094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94755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36415"/>
              </p:ext>
            </p:extLst>
          </p:nvPr>
        </p:nvGraphicFramePr>
        <p:xfrm>
          <a:off x="7744968" y="1167395"/>
          <a:ext cx="3909886" cy="463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3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adminNoticeDetail.jsp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3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328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6498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단일조회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 수정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27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notice_date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불러오기</a:t>
                      </a: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“/admin/adminNoticeDetail.do”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mapper.admin.customer.selectNoticeDetail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6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 수정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Input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name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전달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6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태그를 이용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“adminNoticeMain.do”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111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form action=“modifyNotice.do”</a:t>
                      </a:r>
                    </a:p>
                    <a:p>
                      <a:pPr algn="l" latinLnBrk="1"/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“/admin/modifyNotice.do”</a:t>
                      </a:r>
                    </a:p>
                    <a:p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notice_id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mapper.admin.customer.modifyNotice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88085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1167394"/>
            <a:ext cx="7177199" cy="315444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84340" y="171554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449015" y="247108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6252994" y="312009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6976745" y="312009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9117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00174"/>
              </p:ext>
            </p:extLst>
          </p:nvPr>
        </p:nvGraphicFramePr>
        <p:xfrm>
          <a:off x="7744968" y="1167395"/>
          <a:ext cx="3909886" cy="376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51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adminNoticeWrite.jsp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51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5123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68669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54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Input name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notice_title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notice_content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이름으로 전달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669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뒤로 가기 버튼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onClick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=“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history.back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form action=“addNotice.do”</a:t>
                      </a:r>
                    </a:p>
                    <a:p>
                      <a:pPr algn="l" latinLnBrk="1"/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“/admin/addNotice.do”</a:t>
                      </a:r>
                    </a:p>
                    <a:p>
                      <a:pPr algn="l" latinLnBrk="1"/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noticeVO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NoticeVO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noticeVO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mapper.admin.customer.insertNotice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2" y="1167394"/>
            <a:ext cx="7178852" cy="477762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434069" y="200251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6437875" y="516003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7018654" y="516461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9411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382546"/>
              </p:ext>
            </p:extLst>
          </p:nvPr>
        </p:nvGraphicFramePr>
        <p:xfrm>
          <a:off x="7744968" y="1167396"/>
          <a:ext cx="3909886" cy="4752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61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adminFaqMain.jsp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61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_FAQ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6129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117467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FAQ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페이지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글등록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글삭제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키워드 검색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78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글등록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5784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글삭제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5784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5784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출력 및 클릭 시 디테일 페이지 이동 기능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88085"/>
                  </a:ext>
                </a:extLst>
              </a:tr>
              <a:tr h="5784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페이징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8248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"/>
          <a:stretch/>
        </p:blipFill>
        <p:spPr>
          <a:xfrm>
            <a:off x="490031" y="1167394"/>
            <a:ext cx="7135720" cy="492918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55924" y="262754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887410" y="262956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477491" y="291054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745025" y="346043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3108539" y="467240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28469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37751"/>
              </p:ext>
            </p:extLst>
          </p:nvPr>
        </p:nvGraphicFramePr>
        <p:xfrm>
          <a:off x="7744968" y="1167395"/>
          <a:ext cx="3909886" cy="363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3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adminFaqDetail.jsp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3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_FAQ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328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8556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FAQ Detail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수정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08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화면 출력과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7080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클릭 시 화면 이동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“/admin/customer/adminFaqMain.do”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7080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" b="1119"/>
          <a:stretch/>
        </p:blipFill>
        <p:spPr>
          <a:xfrm>
            <a:off x="490031" y="1167395"/>
            <a:ext cx="7152973" cy="422416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23100" y="309448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220919" y="413418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816538" y="413418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31451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87514"/>
              </p:ext>
            </p:extLst>
          </p:nvPr>
        </p:nvGraphicFramePr>
        <p:xfrm>
          <a:off x="7744968" y="1167395"/>
          <a:ext cx="3909886" cy="4899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17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adminQnaMain.jsp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17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_Q&amp;A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1734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6794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QNA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화면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답변여부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키워드 검색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779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검색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999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2-1) 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화면출력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2-2) content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디테일 페이지로 이동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“/admin/customer/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adminQnaDetail.do?qna_id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=6”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faq_id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Mapper.admin.customer.selectQnaDetail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7797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답변 여부 기능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qna_comment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qna_comment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mapper.admin.customer.modifyQna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${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qna.qna_status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}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형태로 컬럼 값을 가져옴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7797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페이징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880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"/>
          <a:stretch/>
        </p:blipFill>
        <p:spPr>
          <a:xfrm>
            <a:off x="490032" y="1167394"/>
            <a:ext cx="7135720" cy="494534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415760" y="291950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648607" y="3199859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872978" y="3455764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3106610" y="468205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876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042834"/>
              </p:ext>
            </p:extLst>
          </p:nvPr>
        </p:nvGraphicFramePr>
        <p:xfrm>
          <a:off x="7744968" y="1167396"/>
          <a:ext cx="3909886" cy="4931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193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adminQnaDetail.jsp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1932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_Q&amp;A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1932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3750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QNA Detail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답변내용 입력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답변하기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목록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이미지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541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Q&amp;A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값을 출력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qna_id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mapper.admin.customer.selectQnaDetail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889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 상품의 이미지를 불러옴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contextPath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qnathumbnails.do?qna_id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qna.qna_id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}&amp;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=${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qna.fileName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클릭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팝업 창 출현</a:t>
                      </a:r>
                      <a:endParaRPr lang="en-US" altLang="ko-KR" sz="900" i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views.customer.qnaDetail.jsp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의 팝업 창 기능과 동일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사용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889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답변 내용 입력 값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form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&lt;form action="modifyQna.do" id="modify"&gt;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3-2)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해당 값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submit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보냄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&lt;input type="button" value="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답변하기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onclick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('modify').submit();" id="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modify_btn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"&gt;</a:t>
                      </a:r>
                      <a:endParaRPr lang="en-US" altLang="ko-KR" sz="900" i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4961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버튼 클릭 시 화면 이동</a:t>
                      </a:r>
                      <a:endParaRPr lang="en-US" altLang="ko-KR" sz="900" i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“/admin/customer/adminQnaMain.do”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880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"/>
          <a:stretch/>
        </p:blipFill>
        <p:spPr>
          <a:xfrm>
            <a:off x="490031" y="1167394"/>
            <a:ext cx="7166811" cy="500908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523100" y="3139480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223743" y="454799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273969" y="5571371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4185859" y="569932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0763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71883"/>
              </p:ext>
            </p:extLst>
          </p:nvPr>
        </p:nvGraphicFramePr>
        <p:xfrm>
          <a:off x="7744968" y="1167396"/>
          <a:ext cx="3909886" cy="441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02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adminReviewMain.jsp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029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_Review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029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71726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REVIEW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화면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키워드 검색 버튼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검색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Content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클릭 시 화면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85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검색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10555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2-1) 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화면출력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2-2) content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디테일 페이지로 이동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 QNA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이동기능동일 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“/admin/customer/</a:t>
                      </a: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adminReviewDetail.do?review_id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=8”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mapper.admin.customer.selectReviewDetail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856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페이징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9"/>
          <a:stretch/>
        </p:blipFill>
        <p:spPr>
          <a:xfrm>
            <a:off x="490031" y="1167394"/>
            <a:ext cx="7135720" cy="50083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415759" y="291950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745025" y="3445542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3023659" y="4691696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955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00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개요</a:t>
            </a:r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 구성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역할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90031" y="3667253"/>
            <a:ext cx="1116482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061446" y="1266002"/>
            <a:ext cx="0" cy="22190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061446" y="3845302"/>
            <a:ext cx="0" cy="22190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부제목 2"/>
          <p:cNvSpPr txBox="1">
            <a:spLocks/>
          </p:cNvSpPr>
          <p:nvPr/>
        </p:nvSpPr>
        <p:spPr>
          <a:xfrm>
            <a:off x="6122639" y="3850064"/>
            <a:ext cx="2067532" cy="48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문현준</a:t>
            </a:r>
            <a:r>
              <a:rPr lang="en-US" altLang="ko-KR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(DA)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6" name="부제목 2"/>
          <p:cNvSpPr txBox="1">
            <a:spLocks/>
          </p:cNvSpPr>
          <p:nvPr/>
        </p:nvSpPr>
        <p:spPr>
          <a:xfrm>
            <a:off x="6122640" y="1210526"/>
            <a:ext cx="2067532" cy="48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김규현</a:t>
            </a:r>
            <a:r>
              <a:rPr lang="en-US" altLang="ko-KR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(PM)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490032" y="3850064"/>
            <a:ext cx="2067532" cy="48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유도현</a:t>
            </a:r>
            <a:r>
              <a:rPr lang="en-US" altLang="ko-KR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(PL)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490031" y="1210526"/>
            <a:ext cx="2067532" cy="48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서인석</a:t>
            </a:r>
            <a:r>
              <a:rPr lang="en-US" altLang="ko-KR" sz="3200" b="1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(PE)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부제목 2"/>
          <p:cNvSpPr txBox="1">
            <a:spLocks/>
          </p:cNvSpPr>
          <p:nvPr/>
        </p:nvSpPr>
        <p:spPr>
          <a:xfrm>
            <a:off x="2956164" y="1886355"/>
            <a:ext cx="3166475" cy="1512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로그아웃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카카오 로그인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Front-End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총괄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반응형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화면 구현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0" name="부제목 2"/>
          <p:cNvSpPr txBox="1">
            <a:spLocks/>
          </p:cNvSpPr>
          <p:nvPr/>
        </p:nvSpPr>
        <p:spPr>
          <a:xfrm>
            <a:off x="8643355" y="1886355"/>
            <a:ext cx="3166475" cy="1512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관리자페이지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Version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 및 문서작성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부제목 2"/>
          <p:cNvSpPr txBox="1">
            <a:spLocks/>
          </p:cNvSpPr>
          <p:nvPr/>
        </p:nvSpPr>
        <p:spPr>
          <a:xfrm>
            <a:off x="2956164" y="4465652"/>
            <a:ext cx="3166475" cy="1512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장바구니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Back-End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총괄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Test</a:t>
            </a:r>
          </a:p>
        </p:txBody>
      </p:sp>
      <p:sp>
        <p:nvSpPr>
          <p:cNvPr id="44" name="부제목 2"/>
          <p:cNvSpPr txBox="1">
            <a:spLocks/>
          </p:cNvSpPr>
          <p:nvPr/>
        </p:nvSpPr>
        <p:spPr>
          <a:xfrm>
            <a:off x="8643355" y="4465652"/>
            <a:ext cx="3166475" cy="1512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DB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수정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 Oracle/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MySql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 배포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 AWS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결제 시스템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1" y="1803017"/>
            <a:ext cx="1571652" cy="1678810"/>
          </a:xfrm>
          <a:prstGeom prst="rect">
            <a:avLst/>
          </a:prstGeom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b="7916"/>
          <a:stretch/>
        </p:blipFill>
        <p:spPr>
          <a:xfrm>
            <a:off x="6421819" y="1979820"/>
            <a:ext cx="1399505" cy="1501033"/>
          </a:xfrm>
          <a:prstGeom prst="rect">
            <a:avLst/>
          </a:prstGeom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19582" y="4566224"/>
            <a:ext cx="1408430" cy="1494900"/>
          </a:xfrm>
          <a:prstGeom prst="rect">
            <a:avLst/>
          </a:prstGeom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29" y="4519607"/>
            <a:ext cx="1251086" cy="15415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66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 및 기능 구현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97582"/>
              </p:ext>
            </p:extLst>
          </p:nvPr>
        </p:nvGraphicFramePr>
        <p:xfrm>
          <a:off x="7744968" y="1167396"/>
          <a:ext cx="3909886" cy="4733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6">
                  <a:extLst>
                    <a:ext uri="{9D8B030D-6E8A-4147-A177-3AD203B41FA5}">
                      <a16:colId xmlns:a16="http://schemas.microsoft.com/office/drawing/2014/main" val="655209331"/>
                    </a:ext>
                  </a:extLst>
                </a:gridCol>
                <a:gridCol w="3187510">
                  <a:extLst>
                    <a:ext uri="{9D8B030D-6E8A-4147-A177-3AD203B41FA5}">
                      <a16:colId xmlns:a16="http://schemas.microsoft.com/office/drawing/2014/main" val="2134808280"/>
                    </a:ext>
                  </a:extLst>
                </a:gridCol>
              </a:tblGrid>
              <a:tr h="240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admin/customer/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adminReviewDetail.jsp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75368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게시판관리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_Review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80598"/>
                  </a:ext>
                </a:extLst>
              </a:tr>
              <a:tr h="2409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05557"/>
                  </a:ext>
                </a:extLst>
              </a:tr>
              <a:tr h="85131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Admin REVIEW Detail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페이지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답변내용 입력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답변하기 버튼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  <a:sym typeface="맑은 고딕"/>
                        </a:rPr>
                        <a:t>이미지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  <a:sym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1268"/>
                  </a:ext>
                </a:extLst>
              </a:tr>
              <a:tr h="674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Q&amp;A </a:t>
                      </a:r>
                      <a:r>
                        <a:rPr lang="ko-KR" altLang="en-US" sz="90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값을 출력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reivew_id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") String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mapper.admin.customer.selectReviewDetail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endParaRPr lang="en-US" altLang="ko-KR" sz="90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54785"/>
                  </a:ext>
                </a:extLst>
              </a:tr>
              <a:tr h="6157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별점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39739"/>
                  </a:ext>
                </a:extLst>
              </a:tr>
              <a:tr h="6157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 출력 기능과 동일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3432"/>
                  </a:ext>
                </a:extLst>
              </a:tr>
              <a:tr h="12528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답변 내용 입력 값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form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&lt;form action="modifyReview.do" id="modify"&gt;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4-2)</a:t>
                      </a:r>
                      <a:r>
                        <a:rPr lang="en-US" altLang="ko-KR" sz="900" i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해당 값 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submit</a:t>
                      </a:r>
                      <a:r>
                        <a:rPr lang="ko-KR" altLang="en-US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보냄</a:t>
                      </a:r>
                      <a:endParaRPr lang="en-US" altLang="ko-KR" sz="9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&lt;input type="hidden" name="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" value="${ 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review.review_id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}"&gt;</a:t>
                      </a:r>
                    </a:p>
                    <a:p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name="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review_comment"id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=""&gt;</a:t>
                      </a:r>
                    </a:p>
                    <a:p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${ 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review.review_comment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}&lt;/</a:t>
                      </a:r>
                      <a:r>
                        <a:rPr lang="en-US" altLang="ko-KR" sz="90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altLang="ko-KR" sz="900" i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28808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"/>
          <a:stretch/>
        </p:blipFill>
        <p:spPr>
          <a:xfrm>
            <a:off x="490031" y="1167394"/>
            <a:ext cx="7152973" cy="50257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523100" y="3071907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2258161" y="3624003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2258162" y="4157518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258160" y="5153495"/>
            <a:ext cx="255905" cy="2559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657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9" b="23310"/>
          <a:stretch/>
        </p:blipFill>
        <p:spPr>
          <a:xfrm>
            <a:off x="490030" y="1856645"/>
            <a:ext cx="11164823" cy="967666"/>
          </a:xfrm>
          <a:prstGeom prst="rect">
            <a:avLst/>
          </a:prstGeom>
        </p:spPr>
      </p:pic>
      <p:sp>
        <p:nvSpPr>
          <p:cNvPr id="12" name="부제목 2"/>
          <p:cNvSpPr txBox="1">
            <a:spLocks/>
          </p:cNvSpPr>
          <p:nvPr/>
        </p:nvSpPr>
        <p:spPr>
          <a:xfrm>
            <a:off x="490030" y="1254789"/>
            <a:ext cx="3587814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전체 프로세스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13"/>
          <a:stretch/>
        </p:blipFill>
        <p:spPr>
          <a:xfrm>
            <a:off x="490031" y="2918984"/>
            <a:ext cx="3587814" cy="31846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844" y="2828605"/>
            <a:ext cx="367716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7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Init_Config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확인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9" y="1856645"/>
            <a:ext cx="532521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3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0" y="1856645"/>
            <a:ext cx="11164825" cy="2661425"/>
          </a:xfrm>
          <a:prstGeom prst="rect">
            <a:avLst/>
          </a:prstGeom>
        </p:spPr>
      </p:pic>
      <p:sp>
        <p:nvSpPr>
          <p:cNvPr id="12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Init_Config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파일확인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895196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Init_Config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데이터전달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8" y="1850402"/>
            <a:ext cx="11147987" cy="842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9" y="2859401"/>
            <a:ext cx="11164825" cy="18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83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T_Check_Board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" b="2653"/>
          <a:stretch/>
        </p:blipFill>
        <p:spPr>
          <a:xfrm>
            <a:off x="484546" y="1856645"/>
            <a:ext cx="11170306" cy="20418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" b="5119"/>
          <a:stretch/>
        </p:blipFill>
        <p:spPr>
          <a:xfrm>
            <a:off x="490027" y="3986074"/>
            <a:ext cx="11164825" cy="20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2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T_Send_Mail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9" y="1856645"/>
            <a:ext cx="11164825" cy="38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1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T_Write_Excel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3" y="1856645"/>
            <a:ext cx="361047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2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T_Get_Data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0" y="1856645"/>
            <a:ext cx="11164826" cy="219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4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리소스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_Config.xlsx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9" y="1850843"/>
            <a:ext cx="4525006" cy="30007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6" r="53905" b="4198"/>
          <a:stretch/>
        </p:blipFill>
        <p:spPr>
          <a:xfrm>
            <a:off x="490029" y="4909350"/>
            <a:ext cx="3842274" cy="177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43" y="4246715"/>
            <a:ext cx="5229955" cy="12098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꺾인 연결선 13"/>
          <p:cNvCxnSpPr/>
          <p:nvPr/>
        </p:nvCxnSpPr>
        <p:spPr>
          <a:xfrm>
            <a:off x="3578802" y="5096321"/>
            <a:ext cx="5108619" cy="360238"/>
          </a:xfrm>
          <a:prstGeom prst="bentConnector4">
            <a:avLst>
              <a:gd name="adj1" fmla="val 424"/>
              <a:gd name="adj2" fmla="val 1634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443" y="1850843"/>
            <a:ext cx="5480288" cy="2260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2379216" y="2681056"/>
            <a:ext cx="1766656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379216" y="4147866"/>
            <a:ext cx="1766656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5" idx="3"/>
          </p:cNvCxnSpPr>
          <p:nvPr/>
        </p:nvCxnSpPr>
        <p:spPr>
          <a:xfrm flipV="1">
            <a:off x="4145872" y="2355184"/>
            <a:ext cx="1987239" cy="45016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4145872" y="2599868"/>
            <a:ext cx="1987239" cy="1695760"/>
          </a:xfrm>
          <a:prstGeom prst="bentConnector3">
            <a:avLst>
              <a:gd name="adj1" fmla="val 696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192937" y="3351240"/>
            <a:ext cx="2178706" cy="288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 일정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90031" y="3667253"/>
            <a:ext cx="1116482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79741" y="1266002"/>
            <a:ext cx="0" cy="22190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823606" y="1266002"/>
            <a:ext cx="0" cy="22190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9741" y="3845302"/>
            <a:ext cx="0" cy="22190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823606" y="3845302"/>
            <a:ext cx="0" cy="22190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/>
          <p:cNvSpPr txBox="1">
            <a:spLocks/>
          </p:cNvSpPr>
          <p:nvPr/>
        </p:nvSpPr>
        <p:spPr>
          <a:xfrm>
            <a:off x="1130489" y="1898425"/>
            <a:ext cx="2399788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계획 수립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4751780" y="1637156"/>
            <a:ext cx="2399788" cy="1187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화면 및 기능 설계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0" name="부제목 2"/>
          <p:cNvSpPr txBox="1">
            <a:spLocks/>
          </p:cNvSpPr>
          <p:nvPr/>
        </p:nvSpPr>
        <p:spPr>
          <a:xfrm>
            <a:off x="8710320" y="1930142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화면 구현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1" name="부제목 2"/>
          <p:cNvSpPr txBox="1">
            <a:spLocks/>
          </p:cNvSpPr>
          <p:nvPr/>
        </p:nvSpPr>
        <p:spPr>
          <a:xfrm>
            <a:off x="8710321" y="4430952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배포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부제목 2"/>
          <p:cNvSpPr txBox="1">
            <a:spLocks/>
          </p:cNvSpPr>
          <p:nvPr/>
        </p:nvSpPr>
        <p:spPr>
          <a:xfrm>
            <a:off x="1130490" y="4430952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기능 구현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3" name="부제목 2"/>
          <p:cNvSpPr txBox="1">
            <a:spLocks/>
          </p:cNvSpPr>
          <p:nvPr/>
        </p:nvSpPr>
        <p:spPr>
          <a:xfrm>
            <a:off x="4751780" y="4430952"/>
            <a:ext cx="2399788" cy="60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보완 수정</a:t>
            </a:r>
            <a:endParaRPr lang="ko-KR" altLang="en-US" sz="5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부제목 2"/>
          <p:cNvSpPr txBox="1">
            <a:spLocks/>
          </p:cNvSpPr>
          <p:nvPr/>
        </p:nvSpPr>
        <p:spPr>
          <a:xfrm>
            <a:off x="963096" y="1201630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23.06.19~23.06.20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5" name="부제목 2"/>
          <p:cNvSpPr txBox="1">
            <a:spLocks/>
          </p:cNvSpPr>
          <p:nvPr/>
        </p:nvSpPr>
        <p:spPr>
          <a:xfrm>
            <a:off x="4584386" y="1201630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23.06.21~23.06.24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6" name="부제목 2"/>
          <p:cNvSpPr txBox="1">
            <a:spLocks/>
          </p:cNvSpPr>
          <p:nvPr/>
        </p:nvSpPr>
        <p:spPr>
          <a:xfrm>
            <a:off x="8542927" y="1201630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23.06.25~23.06.28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963096" y="3841168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23.06.29~23.07.19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8" name="부제목 2"/>
          <p:cNvSpPr txBox="1">
            <a:spLocks/>
          </p:cNvSpPr>
          <p:nvPr/>
        </p:nvSpPr>
        <p:spPr>
          <a:xfrm>
            <a:off x="4584386" y="3841168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23.07.20~23.07.23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부제목 2"/>
          <p:cNvSpPr txBox="1">
            <a:spLocks/>
          </p:cNvSpPr>
          <p:nvPr/>
        </p:nvSpPr>
        <p:spPr>
          <a:xfrm>
            <a:off x="8542927" y="3841168"/>
            <a:ext cx="2734575" cy="363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23.07.24~23.07.26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998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490029" y="1254789"/>
            <a:ext cx="8521623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첨부파일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3583"/>
          <a:stretch/>
        </p:blipFill>
        <p:spPr>
          <a:xfrm>
            <a:off x="490029" y="1856645"/>
            <a:ext cx="11164825" cy="11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8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RPA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</a:p>
        </p:txBody>
      </p:sp>
      <p:pic>
        <p:nvPicPr>
          <p:cNvPr id="5" name="AB4270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428" y="1167394"/>
            <a:ext cx="8128029" cy="48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0031" y="3667253"/>
            <a:ext cx="1116482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9741" y="1266002"/>
            <a:ext cx="0" cy="22190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823606" y="1266002"/>
            <a:ext cx="0" cy="22190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075916" y="3845302"/>
            <a:ext cx="0" cy="22190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/>
          <p:cNvSpPr txBox="1">
            <a:spLocks/>
          </p:cNvSpPr>
          <p:nvPr/>
        </p:nvSpPr>
        <p:spPr>
          <a:xfrm>
            <a:off x="998317" y="1257236"/>
            <a:ext cx="2399788" cy="4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DBMS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1" name="부제목 2"/>
          <p:cNvSpPr txBox="1">
            <a:spLocks/>
          </p:cNvSpPr>
          <p:nvPr/>
        </p:nvSpPr>
        <p:spPr>
          <a:xfrm>
            <a:off x="4751780" y="1236100"/>
            <a:ext cx="2399788" cy="44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WAS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" name="부제목 2"/>
          <p:cNvSpPr txBox="1">
            <a:spLocks/>
          </p:cNvSpPr>
          <p:nvPr/>
        </p:nvSpPr>
        <p:spPr>
          <a:xfrm>
            <a:off x="8638674" y="1236100"/>
            <a:ext cx="2471435" cy="44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Build Tool</a:t>
            </a:r>
            <a:endParaRPr lang="ko-KR" altLang="en-US" sz="40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4" name="부제목 2"/>
          <p:cNvSpPr txBox="1">
            <a:spLocks/>
          </p:cNvSpPr>
          <p:nvPr/>
        </p:nvSpPr>
        <p:spPr>
          <a:xfrm>
            <a:off x="1614485" y="3831310"/>
            <a:ext cx="3212431" cy="44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Framework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5" name="부제목 2"/>
          <p:cNvSpPr txBox="1">
            <a:spLocks/>
          </p:cNvSpPr>
          <p:nvPr/>
        </p:nvSpPr>
        <p:spPr>
          <a:xfrm>
            <a:off x="7823606" y="3831310"/>
            <a:ext cx="2399788" cy="441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RPA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501369" y="1924026"/>
            <a:ext cx="3416361" cy="796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Oracle RDBMS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MySql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SQL Developer</a:t>
            </a: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4264429" y="1925801"/>
            <a:ext cx="3397165" cy="803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Apache Tomcat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8008295" y="1925801"/>
            <a:ext cx="3570513" cy="803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Maven</a:t>
            </a:r>
          </a:p>
        </p:txBody>
      </p:sp>
      <p:sp>
        <p:nvSpPr>
          <p:cNvPr id="41" name="부제목 2"/>
          <p:cNvSpPr txBox="1">
            <a:spLocks/>
          </p:cNvSpPr>
          <p:nvPr/>
        </p:nvSpPr>
        <p:spPr>
          <a:xfrm>
            <a:off x="1512521" y="4419694"/>
            <a:ext cx="3416361" cy="96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Spring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MyBatis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Tiles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accent3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부제목 2"/>
          <p:cNvSpPr txBox="1">
            <a:spLocks/>
          </p:cNvSpPr>
          <p:nvPr/>
        </p:nvSpPr>
        <p:spPr>
          <a:xfrm>
            <a:off x="7324917" y="4420692"/>
            <a:ext cx="3397165" cy="97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Brity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Designer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Brity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Bot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Path</a:t>
            </a:r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 환경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74" y="2885849"/>
            <a:ext cx="499586" cy="4568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7907018-8492-550D-7BAC-16FA726F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3" y="2226760"/>
            <a:ext cx="877293" cy="545262"/>
          </a:xfrm>
          <a:prstGeom prst="rect">
            <a:avLst/>
          </a:prstGeom>
        </p:spPr>
      </p:pic>
      <p:pic>
        <p:nvPicPr>
          <p:cNvPr id="52" name="Picture 22" descr="파일:Apache Tomcat logo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61" y="1894370"/>
            <a:ext cx="630060" cy="44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8" descr="파일의, 유형, maven 아이콘 에 vs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957" y="1825482"/>
            <a:ext cx="588868" cy="5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2" descr="Spring Boot icon in Color Sty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9" y="4344386"/>
            <a:ext cx="480185" cy="4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4" descr="mybatis logo • Tc-We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13734" r="8072" b="12671"/>
          <a:stretch/>
        </p:blipFill>
        <p:spPr bwMode="auto">
          <a:xfrm>
            <a:off x="3805360" y="4860372"/>
            <a:ext cx="541421" cy="46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6" descr="Apache Tiles Alternatives in 2022 - community voted on SaaS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78" y="5253022"/>
            <a:ext cx="590583" cy="59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6" t="15626" r="26409" b="11727"/>
          <a:stretch/>
        </p:blipFill>
        <p:spPr>
          <a:xfrm>
            <a:off x="10223394" y="4563808"/>
            <a:ext cx="589469" cy="5980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48" y="5364036"/>
            <a:ext cx="917159" cy="3253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9" b="33292"/>
          <a:stretch/>
        </p:blipFill>
        <p:spPr>
          <a:xfrm>
            <a:off x="3043609" y="2019114"/>
            <a:ext cx="874120" cy="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5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90031" y="1087955"/>
            <a:ext cx="111648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031" y="6199782"/>
            <a:ext cx="1116482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부제목 2"/>
          <p:cNvSpPr txBox="1">
            <a:spLocks/>
          </p:cNvSpPr>
          <p:nvPr/>
        </p:nvSpPr>
        <p:spPr>
          <a:xfrm>
            <a:off x="7072829" y="6334699"/>
            <a:ext cx="4582025" cy="337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반려동물 사료 쇼핑몰 </a:t>
            </a:r>
            <a:r>
              <a:rPr lang="ko-KR" altLang="en-US" sz="1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웹개발</a:t>
            </a:r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90032" y="430622"/>
            <a:ext cx="765892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40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1779005" y="430622"/>
            <a:ext cx="9875850" cy="601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DB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1" y="1346513"/>
            <a:ext cx="11164823" cy="45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7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7269</Words>
  <Application>Microsoft Office PowerPoint</Application>
  <PresentationFormat>와이드스크린</PresentationFormat>
  <Paragraphs>1693</Paragraphs>
  <Slides>71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경기천년바탕 Bold</vt:lpstr>
      <vt:lpstr>경기천년제목 Light</vt:lpstr>
      <vt:lpstr>경기천년제목 Medium</vt:lpstr>
      <vt:lpstr>경기천년제목V Bold</vt:lpstr>
      <vt:lpstr>맑은 고딕</vt:lpstr>
      <vt:lpstr>Arial</vt:lpstr>
      <vt:lpstr>Office 테마</vt:lpstr>
      <vt:lpstr>밥멍냥  사료(밥) + 강아지(멍) + 고양이(냥) Spring Framework 쇼핑몰 웹개발 포트폴리오 Ver 1.0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 도현</cp:lastModifiedBy>
  <cp:revision>140</cp:revision>
  <dcterms:created xsi:type="dcterms:W3CDTF">2023-07-21T01:56:14Z</dcterms:created>
  <dcterms:modified xsi:type="dcterms:W3CDTF">2023-07-26T07:06:57Z</dcterms:modified>
</cp:coreProperties>
</file>